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75" r:id="rId3"/>
  </p:sldMasterIdLst>
  <p:notesMasterIdLst>
    <p:notesMasterId r:id="rId73"/>
  </p:notesMasterIdLst>
  <p:handoutMasterIdLst>
    <p:handoutMasterId r:id="rId74"/>
  </p:handoutMasterIdLst>
  <p:sldIdLst>
    <p:sldId id="277" r:id="rId4"/>
    <p:sldId id="4271" r:id="rId5"/>
    <p:sldId id="4335" r:id="rId6"/>
    <p:sldId id="4333" r:id="rId7"/>
    <p:sldId id="4336" r:id="rId8"/>
    <p:sldId id="4376" r:id="rId9"/>
    <p:sldId id="4377" r:id="rId10"/>
    <p:sldId id="4306" r:id="rId11"/>
    <p:sldId id="4308" r:id="rId12"/>
    <p:sldId id="4378" r:id="rId13"/>
    <p:sldId id="4327" r:id="rId14"/>
    <p:sldId id="4328" r:id="rId15"/>
    <p:sldId id="4379" r:id="rId16"/>
    <p:sldId id="4330" r:id="rId17"/>
    <p:sldId id="4408" r:id="rId18"/>
    <p:sldId id="4410" r:id="rId19"/>
    <p:sldId id="4411" r:id="rId20"/>
    <p:sldId id="4409" r:id="rId21"/>
    <p:sldId id="4332" r:id="rId22"/>
    <p:sldId id="4331" r:id="rId23"/>
    <p:sldId id="4412" r:id="rId24"/>
    <p:sldId id="4414" r:id="rId25"/>
    <p:sldId id="4413" r:id="rId26"/>
    <p:sldId id="4369" r:id="rId27"/>
    <p:sldId id="4370" r:id="rId28"/>
    <p:sldId id="4371" r:id="rId29"/>
    <p:sldId id="4372" r:id="rId30"/>
    <p:sldId id="4373" r:id="rId31"/>
    <p:sldId id="4374" r:id="rId32"/>
    <p:sldId id="4375" r:id="rId33"/>
    <p:sldId id="4345" r:id="rId34"/>
    <p:sldId id="420" r:id="rId35"/>
    <p:sldId id="4252" r:id="rId36"/>
    <p:sldId id="4253" r:id="rId37"/>
    <p:sldId id="4255" r:id="rId38"/>
    <p:sldId id="4249" r:id="rId39"/>
    <p:sldId id="4258" r:id="rId40"/>
    <p:sldId id="4263" r:id="rId41"/>
    <p:sldId id="4259" r:id="rId42"/>
    <p:sldId id="4260" r:id="rId43"/>
    <p:sldId id="4261" r:id="rId44"/>
    <p:sldId id="4262" r:id="rId45"/>
    <p:sldId id="4264" r:id="rId46"/>
    <p:sldId id="4268" r:id="rId47"/>
    <p:sldId id="4277" r:id="rId48"/>
    <p:sldId id="4278" r:id="rId49"/>
    <p:sldId id="4281" r:id="rId50"/>
    <p:sldId id="4279" r:id="rId51"/>
    <p:sldId id="4394" r:id="rId52"/>
    <p:sldId id="4393" r:id="rId53"/>
    <p:sldId id="4395" r:id="rId54"/>
    <p:sldId id="4392" r:id="rId55"/>
    <p:sldId id="4284" r:id="rId56"/>
    <p:sldId id="4285" r:id="rId57"/>
    <p:sldId id="4396" r:id="rId58"/>
    <p:sldId id="4416" r:id="rId59"/>
    <p:sldId id="4415" r:id="rId60"/>
    <p:sldId id="4398" r:id="rId61"/>
    <p:sldId id="4397" r:id="rId62"/>
    <p:sldId id="4399" r:id="rId63"/>
    <p:sldId id="4400" r:id="rId64"/>
    <p:sldId id="4401" r:id="rId65"/>
    <p:sldId id="4402" r:id="rId66"/>
    <p:sldId id="4403" r:id="rId67"/>
    <p:sldId id="4404" r:id="rId68"/>
    <p:sldId id="4406" r:id="rId69"/>
    <p:sldId id="4405" r:id="rId70"/>
    <p:sldId id="4407" r:id="rId71"/>
    <p:sldId id="4246" r:id="rId72"/>
  </p:sldIdLst>
  <p:sldSz cx="9144000" cy="5143500" type="screen16x9"/>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5" userDrawn="1">
          <p15:clr>
            <a:srgbClr val="A4A3A4"/>
          </p15:clr>
        </p15:guide>
        <p15:guide id="2" pos="2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姚静" initials="y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2FE"/>
    <a:srgbClr val="F3DDDC"/>
    <a:srgbClr val="4B5DFE"/>
    <a:srgbClr val="E03E36"/>
    <a:srgbClr val="FFFFB5"/>
    <a:srgbClr val="F8F3EC"/>
    <a:srgbClr val="EDEFE2"/>
    <a:srgbClr val="901F2A"/>
    <a:srgbClr val="F1F3E5"/>
    <a:srgbClr val="6E0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autoAdjust="0"/>
    <p:restoredTop sz="83124" autoAdjust="0"/>
  </p:normalViewPr>
  <p:slideViewPr>
    <p:cSldViewPr showGuides="1">
      <p:cViewPr varScale="1">
        <p:scale>
          <a:sx n="134" d="100"/>
          <a:sy n="134" d="100"/>
        </p:scale>
        <p:origin x="184" y="224"/>
      </p:cViewPr>
      <p:guideLst>
        <p:guide orient="horz" pos="1605"/>
        <p:guide pos="2861"/>
      </p:guideLst>
    </p:cSldViewPr>
  </p:slideViewPr>
  <p:notesTextViewPr>
    <p:cViewPr>
      <p:scale>
        <a:sx n="1" d="1"/>
        <a:sy n="1" d="1"/>
      </p:scale>
      <p:origin x="0" y="0"/>
    </p:cViewPr>
  </p:notesTextViewPr>
  <p:sorterViewPr>
    <p:cViewPr>
      <p:scale>
        <a:sx n="80" d="100"/>
        <a:sy n="80" d="100"/>
      </p:scale>
      <p:origin x="0" y="0"/>
    </p:cViewPr>
  </p:sorterViewPr>
  <p:notesViewPr>
    <p:cSldViewPr>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handoutMaster" Target="handoutMasters/handoutMaster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20"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F2BC39-128E-4521-A6D2-911A8F8A326A}" type="datetimeFigureOut">
              <a:rPr lang="zh-CN" altLang="en-US" smtClean="0"/>
              <a:t>2024/10/13</a:t>
            </a:fld>
            <a:endParaRPr lang="zh-CN" altLang="en-US"/>
          </a:p>
        </p:txBody>
      </p:sp>
      <p:sp>
        <p:nvSpPr>
          <p:cNvPr id="1048821"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22"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98C2F-7AE5-4F56-A789-27C04C8D51C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3"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14"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49ACB1-6B0E-4211-A950-E3155135F0F3}" type="datetimeFigureOut">
              <a:rPr lang="zh-CN" altLang="en-US" smtClean="0"/>
              <a:t>2024/10/13</a:t>
            </a:fld>
            <a:endParaRPr lang="zh-CN" altLang="en-US"/>
          </a:p>
        </p:txBody>
      </p:sp>
      <p:sp>
        <p:nvSpPr>
          <p:cNvPr id="1048815"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16"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17"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18"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3038D8-7CEE-471F-ADF0-B06B4F72782B}"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Rectangle 2"/>
          <p:cNvSpPr>
            <a:spLocks noGrp="1" noRot="1" noChangeAspect="1" noChangeArrowheads="1" noTextEdit="1"/>
          </p:cNvSpPr>
          <p:nvPr>
            <p:ph type="sldImg"/>
          </p:nvPr>
        </p:nvSpPr>
        <p:spPr>
          <a:xfrm>
            <a:off x="127000" y="752475"/>
            <a:ext cx="6604000" cy="3716338"/>
          </a:xfrm>
        </p:spPr>
      </p:sp>
      <p:sp>
        <p:nvSpPr>
          <p:cNvPr id="1048640" name="Rectangle 3"/>
          <p:cNvSpPr>
            <a:spLocks noGrp="1" noChangeArrowheads="1"/>
          </p:cNvSpPr>
          <p:nvPr>
            <p:ph type="body" idx="1"/>
          </p:nvPr>
        </p:nvSpPr>
        <p:spPr>
          <a:noFill/>
          <a:ln w="9525"/>
        </p:spPr>
        <p:txBody>
          <a:bodyPr/>
          <a:lstStyle/>
          <a:p>
            <a:endParaRPr lang="zh-CN" altLang="zh-CN" dirty="0"/>
          </a:p>
        </p:txBody>
      </p:sp>
      <p:sp>
        <p:nvSpPr>
          <p:cNvPr id="2" name="灯片编号占位符 1">
            <a:extLst>
              <a:ext uri="{FF2B5EF4-FFF2-40B4-BE49-F238E27FC236}">
                <a16:creationId xmlns:a16="http://schemas.microsoft.com/office/drawing/2014/main" id="{CCC6A98D-1D84-904C-7154-6BF197D6269C}"/>
              </a:ext>
            </a:extLst>
          </p:cNvPr>
          <p:cNvSpPr>
            <a:spLocks noGrp="1"/>
          </p:cNvSpPr>
          <p:nvPr>
            <p:ph type="sldNum" sz="quarter" idx="5"/>
          </p:nvPr>
        </p:nvSpPr>
        <p:spPr/>
        <p:txBody>
          <a:bodyPr/>
          <a:lstStyle/>
          <a:p>
            <a:fld id="{E03038D8-7CEE-471F-ADF0-B06B4F72782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10</a:t>
            </a:fld>
            <a:endParaRPr lang="zh-CN" altLang="en-US"/>
          </a:p>
        </p:txBody>
      </p:sp>
    </p:spTree>
    <p:extLst>
      <p:ext uri="{BB962C8B-B14F-4D97-AF65-F5344CB8AC3E}">
        <p14:creationId xmlns:p14="http://schemas.microsoft.com/office/powerpoint/2010/main" val="3564705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11</a:t>
            </a:fld>
            <a:endParaRPr lang="zh-CN" altLang="en-US"/>
          </a:p>
        </p:txBody>
      </p:sp>
    </p:spTree>
    <p:extLst>
      <p:ext uri="{BB962C8B-B14F-4D97-AF65-F5344CB8AC3E}">
        <p14:creationId xmlns:p14="http://schemas.microsoft.com/office/powerpoint/2010/main" val="1933349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目前的算法容易产生伪彩现象（</a:t>
            </a:r>
            <a:r>
              <a:rPr lang="en" altLang="zh-CN" b="1" dirty="0"/>
              <a:t>False Color Artifacts</a:t>
            </a:r>
            <a:r>
              <a:rPr lang="zh-CN" altLang="en" b="1" dirty="0"/>
              <a:t>）</a:t>
            </a:r>
            <a:endParaRPr lang="en-US" altLang="zh-CN" dirty="0"/>
          </a:p>
          <a:p>
            <a:pPr>
              <a:buFont typeface="Arial" panose="020B0604020202020204" pitchFamily="34" charset="0"/>
              <a:buChar char="•"/>
            </a:pPr>
            <a:r>
              <a:rPr lang="zh-CN" altLang="en-US" dirty="0"/>
              <a:t>手机厂商还没有很好的解决</a:t>
            </a: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13</a:t>
            </a:fld>
            <a:endParaRPr lang="zh-CN" altLang="en-US"/>
          </a:p>
        </p:txBody>
      </p:sp>
    </p:spTree>
    <p:extLst>
      <p:ext uri="{BB962C8B-B14F-4D97-AF65-F5344CB8AC3E}">
        <p14:creationId xmlns:p14="http://schemas.microsoft.com/office/powerpoint/2010/main" val="400835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14</a:t>
            </a:fld>
            <a:endParaRPr lang="zh-CN" altLang="en-US"/>
          </a:p>
        </p:txBody>
      </p:sp>
    </p:spTree>
    <p:extLst>
      <p:ext uri="{BB962C8B-B14F-4D97-AF65-F5344CB8AC3E}">
        <p14:creationId xmlns:p14="http://schemas.microsoft.com/office/powerpoint/2010/main" val="1089762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15</a:t>
            </a:fld>
            <a:endParaRPr lang="zh-CN" altLang="en-US"/>
          </a:p>
        </p:txBody>
      </p:sp>
    </p:spTree>
    <p:extLst>
      <p:ext uri="{BB962C8B-B14F-4D97-AF65-F5344CB8AC3E}">
        <p14:creationId xmlns:p14="http://schemas.microsoft.com/office/powerpoint/2010/main" val="1691385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 altLang="zh-CN" b="0" i="0" dirty="0">
              <a:effectLst/>
              <a:latin typeface="Georgia" panose="02040502050405020303" pitchFamily="18" charset="0"/>
            </a:endParaRP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16</a:t>
            </a:fld>
            <a:endParaRPr lang="zh-CN" altLang="en-US"/>
          </a:p>
        </p:txBody>
      </p:sp>
    </p:spTree>
    <p:extLst>
      <p:ext uri="{BB962C8B-B14F-4D97-AF65-F5344CB8AC3E}">
        <p14:creationId xmlns:p14="http://schemas.microsoft.com/office/powerpoint/2010/main" val="1752301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17</a:t>
            </a:fld>
            <a:endParaRPr lang="zh-CN" altLang="en-US"/>
          </a:p>
        </p:txBody>
      </p:sp>
    </p:spTree>
    <p:extLst>
      <p:ext uri="{BB962C8B-B14F-4D97-AF65-F5344CB8AC3E}">
        <p14:creationId xmlns:p14="http://schemas.microsoft.com/office/powerpoint/2010/main" val="3533967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18</a:t>
            </a:fld>
            <a:endParaRPr lang="zh-CN" altLang="en-US"/>
          </a:p>
        </p:txBody>
      </p:sp>
    </p:spTree>
    <p:extLst>
      <p:ext uri="{BB962C8B-B14F-4D97-AF65-F5344CB8AC3E}">
        <p14:creationId xmlns:p14="http://schemas.microsoft.com/office/powerpoint/2010/main" val="1343187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19</a:t>
            </a:fld>
            <a:endParaRPr lang="zh-CN" altLang="en-US"/>
          </a:p>
        </p:txBody>
      </p:sp>
    </p:spTree>
    <p:extLst>
      <p:ext uri="{BB962C8B-B14F-4D97-AF65-F5344CB8AC3E}">
        <p14:creationId xmlns:p14="http://schemas.microsoft.com/office/powerpoint/2010/main" val="2639332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20</a:t>
            </a:fld>
            <a:endParaRPr lang="zh-CN" altLang="en-US"/>
          </a:p>
        </p:txBody>
      </p:sp>
    </p:spTree>
    <p:extLst>
      <p:ext uri="{BB962C8B-B14F-4D97-AF65-F5344CB8AC3E}">
        <p14:creationId xmlns:p14="http://schemas.microsoft.com/office/powerpoint/2010/main" val="91778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2</a:t>
            </a:fld>
            <a:endParaRPr lang="zh-CN" altLang="zh-CN" dirty="0">
              <a:solidFill>
                <a:srgbClr val="000000"/>
              </a:solidFill>
            </a:endParaRPr>
          </a:p>
        </p:txBody>
      </p:sp>
    </p:spTree>
    <p:extLst>
      <p:ext uri="{BB962C8B-B14F-4D97-AF65-F5344CB8AC3E}">
        <p14:creationId xmlns:p14="http://schemas.microsoft.com/office/powerpoint/2010/main" val="723118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21</a:t>
            </a:fld>
            <a:endParaRPr lang="zh-CN" altLang="en-US"/>
          </a:p>
        </p:txBody>
      </p:sp>
    </p:spTree>
    <p:extLst>
      <p:ext uri="{BB962C8B-B14F-4D97-AF65-F5344CB8AC3E}">
        <p14:creationId xmlns:p14="http://schemas.microsoft.com/office/powerpoint/2010/main" val="2133846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22</a:t>
            </a:fld>
            <a:endParaRPr lang="zh-CN" altLang="en-US"/>
          </a:p>
        </p:txBody>
      </p:sp>
    </p:spTree>
    <p:extLst>
      <p:ext uri="{BB962C8B-B14F-4D97-AF65-F5344CB8AC3E}">
        <p14:creationId xmlns:p14="http://schemas.microsoft.com/office/powerpoint/2010/main" val="2859791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23</a:t>
            </a:fld>
            <a:endParaRPr lang="zh-CN" altLang="en-US"/>
          </a:p>
        </p:txBody>
      </p:sp>
    </p:spTree>
    <p:extLst>
      <p:ext uri="{BB962C8B-B14F-4D97-AF65-F5344CB8AC3E}">
        <p14:creationId xmlns:p14="http://schemas.microsoft.com/office/powerpoint/2010/main" val="3493097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24</a:t>
            </a:fld>
            <a:endParaRPr lang="zh-CN" altLang="en-US"/>
          </a:p>
        </p:txBody>
      </p:sp>
    </p:spTree>
    <p:extLst>
      <p:ext uri="{BB962C8B-B14F-4D97-AF65-F5344CB8AC3E}">
        <p14:creationId xmlns:p14="http://schemas.microsoft.com/office/powerpoint/2010/main" val="753479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25</a:t>
            </a:fld>
            <a:endParaRPr lang="zh-CN" altLang="en-US"/>
          </a:p>
        </p:txBody>
      </p:sp>
    </p:spTree>
    <p:extLst>
      <p:ext uri="{BB962C8B-B14F-4D97-AF65-F5344CB8AC3E}">
        <p14:creationId xmlns:p14="http://schemas.microsoft.com/office/powerpoint/2010/main" val="3496766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26</a:t>
            </a:fld>
            <a:endParaRPr lang="zh-CN" altLang="en-US"/>
          </a:p>
        </p:txBody>
      </p:sp>
    </p:spTree>
    <p:extLst>
      <p:ext uri="{BB962C8B-B14F-4D97-AF65-F5344CB8AC3E}">
        <p14:creationId xmlns:p14="http://schemas.microsoft.com/office/powerpoint/2010/main" val="547649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27</a:t>
            </a:fld>
            <a:endParaRPr lang="zh-CN" altLang="en-US"/>
          </a:p>
        </p:txBody>
      </p:sp>
    </p:spTree>
    <p:extLst>
      <p:ext uri="{BB962C8B-B14F-4D97-AF65-F5344CB8AC3E}">
        <p14:creationId xmlns:p14="http://schemas.microsoft.com/office/powerpoint/2010/main" val="786491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28</a:t>
            </a:fld>
            <a:endParaRPr lang="zh-CN" altLang="en-US"/>
          </a:p>
        </p:txBody>
      </p:sp>
    </p:spTree>
    <p:extLst>
      <p:ext uri="{BB962C8B-B14F-4D97-AF65-F5344CB8AC3E}">
        <p14:creationId xmlns:p14="http://schemas.microsoft.com/office/powerpoint/2010/main" val="2466564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29</a:t>
            </a:fld>
            <a:endParaRPr lang="zh-CN" altLang="en-US"/>
          </a:p>
        </p:txBody>
      </p:sp>
    </p:spTree>
    <p:extLst>
      <p:ext uri="{BB962C8B-B14F-4D97-AF65-F5344CB8AC3E}">
        <p14:creationId xmlns:p14="http://schemas.microsoft.com/office/powerpoint/2010/main" val="1011911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30</a:t>
            </a:fld>
            <a:endParaRPr lang="zh-CN" altLang="en-US"/>
          </a:p>
        </p:txBody>
      </p:sp>
    </p:spTree>
    <p:extLst>
      <p:ext uri="{BB962C8B-B14F-4D97-AF65-F5344CB8AC3E}">
        <p14:creationId xmlns:p14="http://schemas.microsoft.com/office/powerpoint/2010/main" val="3134910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a:t>
            </a:fld>
            <a:endParaRPr lang="zh-CN" altLang="en-US"/>
          </a:p>
        </p:txBody>
      </p:sp>
    </p:spTree>
    <p:extLst>
      <p:ext uri="{BB962C8B-B14F-4D97-AF65-F5344CB8AC3E}">
        <p14:creationId xmlns:p14="http://schemas.microsoft.com/office/powerpoint/2010/main" val="2489042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31</a:t>
            </a:fld>
            <a:endParaRPr lang="zh-CN" altLang="en-US"/>
          </a:p>
        </p:txBody>
      </p:sp>
    </p:spTree>
    <p:extLst>
      <p:ext uri="{BB962C8B-B14F-4D97-AF65-F5344CB8AC3E}">
        <p14:creationId xmlns:p14="http://schemas.microsoft.com/office/powerpoint/2010/main" val="113988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buFont typeface="Arial" panose="020B0604020202020204" pitchFamily="34" charset="0"/>
              <a:buChar char="•"/>
            </a:pPr>
            <a:endParaRPr lang="zh-CN" altLang="en-US" dirty="0"/>
          </a:p>
        </p:txBody>
      </p:sp>
    </p:spTree>
    <p:extLst>
      <p:ext uri="{BB962C8B-B14F-4D97-AF65-F5344CB8AC3E}">
        <p14:creationId xmlns:p14="http://schemas.microsoft.com/office/powerpoint/2010/main" val="848622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33</a:t>
            </a:fld>
            <a:endParaRPr lang="zh-CN" altLang="zh-CN" dirty="0">
              <a:solidFill>
                <a:srgbClr val="000000"/>
              </a:solidFill>
            </a:endParaRPr>
          </a:p>
        </p:txBody>
      </p:sp>
    </p:spTree>
    <p:extLst>
      <p:ext uri="{BB962C8B-B14F-4D97-AF65-F5344CB8AC3E}">
        <p14:creationId xmlns:p14="http://schemas.microsoft.com/office/powerpoint/2010/main" val="3492809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34</a:t>
            </a:fld>
            <a:endParaRPr lang="zh-CN" altLang="zh-CN" dirty="0">
              <a:solidFill>
                <a:srgbClr val="000000"/>
              </a:solidFill>
            </a:endParaRPr>
          </a:p>
        </p:txBody>
      </p:sp>
    </p:spTree>
    <p:extLst>
      <p:ext uri="{BB962C8B-B14F-4D97-AF65-F5344CB8AC3E}">
        <p14:creationId xmlns:p14="http://schemas.microsoft.com/office/powerpoint/2010/main" val="1268753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endParaRPr lang="en-US" altLang="zh-CN" dirty="0"/>
          </a:p>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35</a:t>
            </a:fld>
            <a:endParaRPr lang="zh-CN" altLang="zh-CN" dirty="0">
              <a:solidFill>
                <a:srgbClr val="000000"/>
              </a:solidFill>
            </a:endParaRPr>
          </a:p>
        </p:txBody>
      </p:sp>
    </p:spTree>
    <p:extLst>
      <p:ext uri="{BB962C8B-B14F-4D97-AF65-F5344CB8AC3E}">
        <p14:creationId xmlns:p14="http://schemas.microsoft.com/office/powerpoint/2010/main" val="770480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36</a:t>
            </a:fld>
            <a:endParaRPr lang="zh-CN" altLang="zh-CN" dirty="0">
              <a:solidFill>
                <a:srgbClr val="000000"/>
              </a:solidFill>
            </a:endParaRPr>
          </a:p>
        </p:txBody>
      </p:sp>
    </p:spTree>
    <p:extLst>
      <p:ext uri="{BB962C8B-B14F-4D97-AF65-F5344CB8AC3E}">
        <p14:creationId xmlns:p14="http://schemas.microsoft.com/office/powerpoint/2010/main" val="3197370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37</a:t>
            </a:fld>
            <a:endParaRPr lang="zh-CN" altLang="zh-CN" dirty="0">
              <a:solidFill>
                <a:srgbClr val="000000"/>
              </a:solidFill>
            </a:endParaRPr>
          </a:p>
        </p:txBody>
      </p:sp>
    </p:spTree>
    <p:extLst>
      <p:ext uri="{BB962C8B-B14F-4D97-AF65-F5344CB8AC3E}">
        <p14:creationId xmlns:p14="http://schemas.microsoft.com/office/powerpoint/2010/main" val="2458621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38</a:t>
            </a:fld>
            <a:endParaRPr lang="zh-CN" altLang="zh-CN" dirty="0">
              <a:solidFill>
                <a:srgbClr val="000000"/>
              </a:solidFill>
            </a:endParaRPr>
          </a:p>
        </p:txBody>
      </p:sp>
    </p:spTree>
    <p:extLst>
      <p:ext uri="{BB962C8B-B14F-4D97-AF65-F5344CB8AC3E}">
        <p14:creationId xmlns:p14="http://schemas.microsoft.com/office/powerpoint/2010/main" val="1715545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39</a:t>
            </a:fld>
            <a:endParaRPr lang="zh-CN" altLang="zh-CN" dirty="0">
              <a:solidFill>
                <a:srgbClr val="000000"/>
              </a:solidFill>
            </a:endParaRPr>
          </a:p>
        </p:txBody>
      </p:sp>
    </p:spTree>
    <p:extLst>
      <p:ext uri="{BB962C8B-B14F-4D97-AF65-F5344CB8AC3E}">
        <p14:creationId xmlns:p14="http://schemas.microsoft.com/office/powerpoint/2010/main" val="2729242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br>
              <a:rPr lang="zh-CN" altLang="en-US" dirty="0">
                <a:effectLst/>
              </a:rPr>
            </a:br>
            <a:endParaRPr lang="zh-CN" altLang="en-US" dirty="0">
              <a:effectLst/>
            </a:endParaRPr>
          </a:p>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40</a:t>
            </a:fld>
            <a:endParaRPr lang="zh-CN" altLang="zh-CN" dirty="0">
              <a:solidFill>
                <a:srgbClr val="000000"/>
              </a:solidFill>
            </a:endParaRPr>
          </a:p>
        </p:txBody>
      </p:sp>
    </p:spTree>
    <p:extLst>
      <p:ext uri="{BB962C8B-B14F-4D97-AF65-F5344CB8AC3E}">
        <p14:creationId xmlns:p14="http://schemas.microsoft.com/office/powerpoint/2010/main" val="278988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a:t>
            </a:fld>
            <a:endParaRPr lang="zh-CN" altLang="en-US"/>
          </a:p>
        </p:txBody>
      </p:sp>
    </p:spTree>
    <p:extLst>
      <p:ext uri="{BB962C8B-B14F-4D97-AF65-F5344CB8AC3E}">
        <p14:creationId xmlns:p14="http://schemas.microsoft.com/office/powerpoint/2010/main" val="2114747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41</a:t>
            </a:fld>
            <a:endParaRPr lang="zh-CN" altLang="zh-CN" dirty="0">
              <a:solidFill>
                <a:srgbClr val="000000"/>
              </a:solidFill>
            </a:endParaRPr>
          </a:p>
        </p:txBody>
      </p:sp>
    </p:spTree>
    <p:extLst>
      <p:ext uri="{BB962C8B-B14F-4D97-AF65-F5344CB8AC3E}">
        <p14:creationId xmlns:p14="http://schemas.microsoft.com/office/powerpoint/2010/main" val="175163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en-US" altLang="zh-CN" dirty="0"/>
          </a:p>
          <a:p>
            <a:pPr algn="l"/>
            <a:endParaRPr lang="en-US" altLang="zh-CN"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42</a:t>
            </a:fld>
            <a:endParaRPr lang="zh-CN" altLang="zh-CN" dirty="0">
              <a:solidFill>
                <a:srgbClr val="000000"/>
              </a:solidFill>
            </a:endParaRPr>
          </a:p>
        </p:txBody>
      </p:sp>
    </p:spTree>
    <p:extLst>
      <p:ext uri="{BB962C8B-B14F-4D97-AF65-F5344CB8AC3E}">
        <p14:creationId xmlns:p14="http://schemas.microsoft.com/office/powerpoint/2010/main" val="1903169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43</a:t>
            </a:fld>
            <a:endParaRPr lang="zh-CN" altLang="zh-CN" dirty="0">
              <a:solidFill>
                <a:srgbClr val="000000"/>
              </a:solidFill>
            </a:endParaRPr>
          </a:p>
        </p:txBody>
      </p:sp>
    </p:spTree>
    <p:extLst>
      <p:ext uri="{BB962C8B-B14F-4D97-AF65-F5344CB8AC3E}">
        <p14:creationId xmlns:p14="http://schemas.microsoft.com/office/powerpoint/2010/main" val="293207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44</a:t>
            </a:fld>
            <a:endParaRPr lang="zh-CN" altLang="zh-CN" dirty="0">
              <a:solidFill>
                <a:srgbClr val="000000"/>
              </a:solidFill>
            </a:endParaRPr>
          </a:p>
        </p:txBody>
      </p:sp>
    </p:spTree>
    <p:extLst>
      <p:ext uri="{BB962C8B-B14F-4D97-AF65-F5344CB8AC3E}">
        <p14:creationId xmlns:p14="http://schemas.microsoft.com/office/powerpoint/2010/main" val="2144654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45</a:t>
            </a:fld>
            <a:endParaRPr lang="zh-CN" altLang="zh-CN" dirty="0">
              <a:solidFill>
                <a:srgbClr val="000000"/>
              </a:solidFill>
            </a:endParaRPr>
          </a:p>
        </p:txBody>
      </p:sp>
    </p:spTree>
    <p:extLst>
      <p:ext uri="{BB962C8B-B14F-4D97-AF65-F5344CB8AC3E}">
        <p14:creationId xmlns:p14="http://schemas.microsoft.com/office/powerpoint/2010/main" val="3927551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46</a:t>
            </a:fld>
            <a:endParaRPr lang="zh-CN" altLang="zh-CN" dirty="0">
              <a:solidFill>
                <a:srgbClr val="000000"/>
              </a:solidFill>
            </a:endParaRPr>
          </a:p>
        </p:txBody>
      </p:sp>
    </p:spTree>
    <p:extLst>
      <p:ext uri="{BB962C8B-B14F-4D97-AF65-F5344CB8AC3E}">
        <p14:creationId xmlns:p14="http://schemas.microsoft.com/office/powerpoint/2010/main" val="2899890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en-US" altLang="zh-CN"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47</a:t>
            </a:fld>
            <a:endParaRPr lang="zh-CN" altLang="zh-CN" dirty="0">
              <a:solidFill>
                <a:srgbClr val="000000"/>
              </a:solidFill>
            </a:endParaRPr>
          </a:p>
        </p:txBody>
      </p:sp>
    </p:spTree>
    <p:extLst>
      <p:ext uri="{BB962C8B-B14F-4D97-AF65-F5344CB8AC3E}">
        <p14:creationId xmlns:p14="http://schemas.microsoft.com/office/powerpoint/2010/main" val="2829332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48</a:t>
            </a:fld>
            <a:endParaRPr lang="zh-CN" altLang="zh-CN" dirty="0">
              <a:solidFill>
                <a:srgbClr val="000000"/>
              </a:solidFill>
            </a:endParaRPr>
          </a:p>
        </p:txBody>
      </p:sp>
    </p:spTree>
    <p:extLst>
      <p:ext uri="{BB962C8B-B14F-4D97-AF65-F5344CB8AC3E}">
        <p14:creationId xmlns:p14="http://schemas.microsoft.com/office/powerpoint/2010/main" val="3394222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en-US" altLang="zh-CN"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49</a:t>
            </a:fld>
            <a:endParaRPr lang="zh-CN" altLang="zh-CN" dirty="0">
              <a:solidFill>
                <a:srgbClr val="000000"/>
              </a:solidFill>
            </a:endParaRPr>
          </a:p>
        </p:txBody>
      </p:sp>
    </p:spTree>
    <p:extLst>
      <p:ext uri="{BB962C8B-B14F-4D97-AF65-F5344CB8AC3E}">
        <p14:creationId xmlns:p14="http://schemas.microsoft.com/office/powerpoint/2010/main" val="1354568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50</a:t>
            </a:fld>
            <a:endParaRPr lang="zh-CN" altLang="zh-CN" dirty="0">
              <a:solidFill>
                <a:srgbClr val="000000"/>
              </a:solidFill>
            </a:endParaRPr>
          </a:p>
        </p:txBody>
      </p:sp>
    </p:spTree>
    <p:extLst>
      <p:ext uri="{BB962C8B-B14F-4D97-AF65-F5344CB8AC3E}">
        <p14:creationId xmlns:p14="http://schemas.microsoft.com/office/powerpoint/2010/main" val="17224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a:t>
            </a:fld>
            <a:endParaRPr lang="zh-CN" altLang="en-US"/>
          </a:p>
        </p:txBody>
      </p:sp>
    </p:spTree>
    <p:extLst>
      <p:ext uri="{BB962C8B-B14F-4D97-AF65-F5344CB8AC3E}">
        <p14:creationId xmlns:p14="http://schemas.microsoft.com/office/powerpoint/2010/main" val="1993111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51</a:t>
            </a:fld>
            <a:endParaRPr lang="zh-CN" altLang="zh-CN" dirty="0">
              <a:solidFill>
                <a:srgbClr val="000000"/>
              </a:solidFill>
            </a:endParaRPr>
          </a:p>
        </p:txBody>
      </p:sp>
    </p:spTree>
    <p:extLst>
      <p:ext uri="{BB962C8B-B14F-4D97-AF65-F5344CB8AC3E}">
        <p14:creationId xmlns:p14="http://schemas.microsoft.com/office/powerpoint/2010/main" val="896425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52</a:t>
            </a:fld>
            <a:endParaRPr lang="zh-CN" altLang="zh-CN" dirty="0">
              <a:solidFill>
                <a:srgbClr val="000000"/>
              </a:solidFill>
            </a:endParaRPr>
          </a:p>
        </p:txBody>
      </p:sp>
    </p:spTree>
    <p:extLst>
      <p:ext uri="{BB962C8B-B14F-4D97-AF65-F5344CB8AC3E}">
        <p14:creationId xmlns:p14="http://schemas.microsoft.com/office/powerpoint/2010/main" val="15506075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53</a:t>
            </a:fld>
            <a:endParaRPr lang="zh-CN" altLang="zh-CN" dirty="0">
              <a:solidFill>
                <a:srgbClr val="000000"/>
              </a:solidFill>
            </a:endParaRPr>
          </a:p>
        </p:txBody>
      </p:sp>
    </p:spTree>
    <p:extLst>
      <p:ext uri="{BB962C8B-B14F-4D97-AF65-F5344CB8AC3E}">
        <p14:creationId xmlns:p14="http://schemas.microsoft.com/office/powerpoint/2010/main" val="26320737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54</a:t>
            </a:fld>
            <a:endParaRPr lang="zh-CN" altLang="zh-CN" dirty="0">
              <a:solidFill>
                <a:srgbClr val="000000"/>
              </a:solidFill>
            </a:endParaRPr>
          </a:p>
        </p:txBody>
      </p:sp>
    </p:spTree>
    <p:extLst>
      <p:ext uri="{BB962C8B-B14F-4D97-AF65-F5344CB8AC3E}">
        <p14:creationId xmlns:p14="http://schemas.microsoft.com/office/powerpoint/2010/main" val="4167210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55</a:t>
            </a:fld>
            <a:endParaRPr lang="zh-CN" altLang="zh-CN" dirty="0">
              <a:solidFill>
                <a:srgbClr val="000000"/>
              </a:solidFill>
            </a:endParaRPr>
          </a:p>
        </p:txBody>
      </p:sp>
    </p:spTree>
    <p:extLst>
      <p:ext uri="{BB962C8B-B14F-4D97-AF65-F5344CB8AC3E}">
        <p14:creationId xmlns:p14="http://schemas.microsoft.com/office/powerpoint/2010/main" val="27760046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56</a:t>
            </a:fld>
            <a:endParaRPr lang="zh-CN" altLang="zh-CN" dirty="0">
              <a:solidFill>
                <a:srgbClr val="000000"/>
              </a:solidFill>
            </a:endParaRPr>
          </a:p>
        </p:txBody>
      </p:sp>
    </p:spTree>
    <p:extLst>
      <p:ext uri="{BB962C8B-B14F-4D97-AF65-F5344CB8AC3E}">
        <p14:creationId xmlns:p14="http://schemas.microsoft.com/office/powerpoint/2010/main" val="1356406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57</a:t>
            </a:fld>
            <a:endParaRPr lang="zh-CN" altLang="zh-CN" dirty="0">
              <a:solidFill>
                <a:srgbClr val="000000"/>
              </a:solidFill>
            </a:endParaRPr>
          </a:p>
        </p:txBody>
      </p:sp>
    </p:spTree>
    <p:extLst>
      <p:ext uri="{BB962C8B-B14F-4D97-AF65-F5344CB8AC3E}">
        <p14:creationId xmlns:p14="http://schemas.microsoft.com/office/powerpoint/2010/main" val="2288597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58</a:t>
            </a:fld>
            <a:endParaRPr lang="zh-CN" altLang="zh-CN" dirty="0">
              <a:solidFill>
                <a:srgbClr val="000000"/>
              </a:solidFill>
            </a:endParaRPr>
          </a:p>
        </p:txBody>
      </p:sp>
    </p:spTree>
    <p:extLst>
      <p:ext uri="{BB962C8B-B14F-4D97-AF65-F5344CB8AC3E}">
        <p14:creationId xmlns:p14="http://schemas.microsoft.com/office/powerpoint/2010/main" val="874798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59</a:t>
            </a:fld>
            <a:endParaRPr lang="zh-CN" altLang="zh-CN" dirty="0">
              <a:solidFill>
                <a:srgbClr val="000000"/>
              </a:solidFill>
            </a:endParaRPr>
          </a:p>
        </p:txBody>
      </p:sp>
    </p:spTree>
    <p:extLst>
      <p:ext uri="{BB962C8B-B14F-4D97-AF65-F5344CB8AC3E}">
        <p14:creationId xmlns:p14="http://schemas.microsoft.com/office/powerpoint/2010/main" val="15133699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60</a:t>
            </a:fld>
            <a:endParaRPr lang="zh-CN" altLang="zh-CN" dirty="0">
              <a:solidFill>
                <a:srgbClr val="000000"/>
              </a:solidFill>
            </a:endParaRPr>
          </a:p>
        </p:txBody>
      </p:sp>
    </p:spTree>
    <p:extLst>
      <p:ext uri="{BB962C8B-B14F-4D97-AF65-F5344CB8AC3E}">
        <p14:creationId xmlns:p14="http://schemas.microsoft.com/office/powerpoint/2010/main" val="3864522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a:t>
            </a:fld>
            <a:endParaRPr lang="zh-CN" altLang="en-US"/>
          </a:p>
        </p:txBody>
      </p:sp>
    </p:spTree>
    <p:extLst>
      <p:ext uri="{BB962C8B-B14F-4D97-AF65-F5344CB8AC3E}">
        <p14:creationId xmlns:p14="http://schemas.microsoft.com/office/powerpoint/2010/main" val="1337632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61</a:t>
            </a:fld>
            <a:endParaRPr lang="zh-CN" altLang="zh-CN" dirty="0">
              <a:solidFill>
                <a:srgbClr val="000000"/>
              </a:solidFill>
            </a:endParaRPr>
          </a:p>
        </p:txBody>
      </p:sp>
    </p:spTree>
    <p:extLst>
      <p:ext uri="{BB962C8B-B14F-4D97-AF65-F5344CB8AC3E}">
        <p14:creationId xmlns:p14="http://schemas.microsoft.com/office/powerpoint/2010/main" val="37928986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62</a:t>
            </a:fld>
            <a:endParaRPr lang="zh-CN" altLang="zh-CN" dirty="0">
              <a:solidFill>
                <a:srgbClr val="000000"/>
              </a:solidFill>
            </a:endParaRPr>
          </a:p>
        </p:txBody>
      </p:sp>
    </p:spTree>
    <p:extLst>
      <p:ext uri="{BB962C8B-B14F-4D97-AF65-F5344CB8AC3E}">
        <p14:creationId xmlns:p14="http://schemas.microsoft.com/office/powerpoint/2010/main" val="25708532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63</a:t>
            </a:fld>
            <a:endParaRPr lang="zh-CN" altLang="zh-CN" dirty="0">
              <a:solidFill>
                <a:srgbClr val="000000"/>
              </a:solidFill>
            </a:endParaRPr>
          </a:p>
        </p:txBody>
      </p:sp>
    </p:spTree>
    <p:extLst>
      <p:ext uri="{BB962C8B-B14F-4D97-AF65-F5344CB8AC3E}">
        <p14:creationId xmlns:p14="http://schemas.microsoft.com/office/powerpoint/2010/main" val="38222959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64</a:t>
            </a:fld>
            <a:endParaRPr lang="zh-CN" altLang="zh-CN" dirty="0">
              <a:solidFill>
                <a:srgbClr val="000000"/>
              </a:solidFill>
            </a:endParaRPr>
          </a:p>
        </p:txBody>
      </p:sp>
    </p:spTree>
    <p:extLst>
      <p:ext uri="{BB962C8B-B14F-4D97-AF65-F5344CB8AC3E}">
        <p14:creationId xmlns:p14="http://schemas.microsoft.com/office/powerpoint/2010/main" val="5120116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65</a:t>
            </a:fld>
            <a:endParaRPr lang="zh-CN" altLang="zh-CN" dirty="0">
              <a:solidFill>
                <a:srgbClr val="000000"/>
              </a:solidFill>
            </a:endParaRPr>
          </a:p>
        </p:txBody>
      </p:sp>
    </p:spTree>
    <p:extLst>
      <p:ext uri="{BB962C8B-B14F-4D97-AF65-F5344CB8AC3E}">
        <p14:creationId xmlns:p14="http://schemas.microsoft.com/office/powerpoint/2010/main" val="38513988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66</a:t>
            </a:fld>
            <a:endParaRPr lang="zh-CN" altLang="zh-CN" dirty="0">
              <a:solidFill>
                <a:srgbClr val="000000"/>
              </a:solidFill>
            </a:endParaRPr>
          </a:p>
        </p:txBody>
      </p:sp>
    </p:spTree>
    <p:extLst>
      <p:ext uri="{BB962C8B-B14F-4D97-AF65-F5344CB8AC3E}">
        <p14:creationId xmlns:p14="http://schemas.microsoft.com/office/powerpoint/2010/main" val="40077738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67</a:t>
            </a:fld>
            <a:endParaRPr lang="zh-CN" altLang="zh-CN" dirty="0">
              <a:solidFill>
                <a:srgbClr val="000000"/>
              </a:solidFill>
            </a:endParaRPr>
          </a:p>
        </p:txBody>
      </p:sp>
    </p:spTree>
    <p:extLst>
      <p:ext uri="{BB962C8B-B14F-4D97-AF65-F5344CB8AC3E}">
        <p14:creationId xmlns:p14="http://schemas.microsoft.com/office/powerpoint/2010/main" val="10116361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68</a:t>
            </a:fld>
            <a:endParaRPr lang="zh-CN" altLang="zh-CN" dirty="0">
              <a:solidFill>
                <a:srgbClr val="000000"/>
              </a:solidFill>
            </a:endParaRPr>
          </a:p>
        </p:txBody>
      </p:sp>
    </p:spTree>
    <p:extLst>
      <p:ext uri="{BB962C8B-B14F-4D97-AF65-F5344CB8AC3E}">
        <p14:creationId xmlns:p14="http://schemas.microsoft.com/office/powerpoint/2010/main" val="1367082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7</a:t>
            </a:fld>
            <a:endParaRPr lang="zh-CN" altLang="en-US"/>
          </a:p>
        </p:txBody>
      </p:sp>
    </p:spTree>
    <p:extLst>
      <p:ext uri="{BB962C8B-B14F-4D97-AF65-F5344CB8AC3E}">
        <p14:creationId xmlns:p14="http://schemas.microsoft.com/office/powerpoint/2010/main" val="2184664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252B3A"/>
              </a:solidFill>
              <a:effectLst/>
              <a:latin typeface="Microsoft YaHei" panose="020B0503020204020204" pitchFamily="34" charset="-122"/>
              <a:ea typeface="Microsoft YaHei" panose="020B0503020204020204" pitchFamily="34" charset="-122"/>
            </a:endParaRPr>
          </a:p>
          <a:p>
            <a:endParaRPr kumimoji="1" lang="en-US" altLang="zh-CN" b="0" i="0" dirty="0">
              <a:solidFill>
                <a:srgbClr val="252B3A"/>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E03038D8-7CEE-471F-ADF0-B06B4F72782B}" type="slidenum">
              <a:rPr lang="zh-CN" altLang="en-US" smtClean="0"/>
              <a:t>8</a:t>
            </a:fld>
            <a:endParaRPr lang="zh-CN" altLang="en-US"/>
          </a:p>
        </p:txBody>
      </p:sp>
    </p:spTree>
    <p:extLst>
      <p:ext uri="{BB962C8B-B14F-4D97-AF65-F5344CB8AC3E}">
        <p14:creationId xmlns:p14="http://schemas.microsoft.com/office/powerpoint/2010/main" val="3574102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9</a:t>
            </a:fld>
            <a:endParaRPr lang="zh-CN" altLang="en-US"/>
          </a:p>
        </p:txBody>
      </p:sp>
    </p:spTree>
    <p:extLst>
      <p:ext uri="{BB962C8B-B14F-4D97-AF65-F5344CB8AC3E}">
        <p14:creationId xmlns:p14="http://schemas.microsoft.com/office/powerpoint/2010/main" val="2039400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2.xml"/><Relationship Id="rId5" Type="http://schemas.openxmlformats.org/officeDocument/2006/relationships/tags" Target="../tags/tag6.xml"/><Relationship Id="rId4"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31" name="标题 1"/>
          <p:cNvSpPr>
            <a:spLocks noGrp="1"/>
          </p:cNvSpPr>
          <p:nvPr>
            <p:ph type="ctrTitle"/>
          </p:nvPr>
        </p:nvSpPr>
        <p:spPr>
          <a:xfrm>
            <a:off x="685804" y="1597819"/>
            <a:ext cx="7772400" cy="1102519"/>
          </a:xfrm>
        </p:spPr>
        <p:txBody>
          <a:bodyPr/>
          <a:lstStyle/>
          <a:p>
            <a:r>
              <a:rPr lang="zh-CN" altLang="en-US"/>
              <a:t>单击此处编辑母版标题样式</a:t>
            </a:r>
          </a:p>
        </p:txBody>
      </p:sp>
      <p:sp>
        <p:nvSpPr>
          <p:cNvPr id="1048632"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633" name="日期占位符 3"/>
          <p:cNvSpPr>
            <a:spLocks noGrp="1"/>
          </p:cNvSpPr>
          <p:nvPr>
            <p:ph type="dt" sz="half" idx="10"/>
          </p:nvPr>
        </p:nvSpPr>
        <p:spPr/>
        <p:txBody>
          <a:bodyPr/>
          <a:lstStyle/>
          <a:p>
            <a:fld id="{C8772EF7-4B8F-D949-9E85-32B8EDF30677}" type="datetime1">
              <a:rPr lang="zh-CN" altLang="en-US" smtClean="0"/>
              <a:t>2024/10/13</a:t>
            </a:fld>
            <a:endParaRPr lang="zh-CN" altLang="en-US"/>
          </a:p>
        </p:txBody>
      </p:sp>
      <p:sp>
        <p:nvSpPr>
          <p:cNvPr id="1048634" name="页脚占位符 4"/>
          <p:cNvSpPr>
            <a:spLocks noGrp="1"/>
          </p:cNvSpPr>
          <p:nvPr>
            <p:ph type="ftr" sz="quarter" idx="11"/>
          </p:nvPr>
        </p:nvSpPr>
        <p:spPr/>
        <p:txBody>
          <a:bodyPr/>
          <a:lstStyle/>
          <a:p>
            <a:endParaRPr lang="zh-CN" altLang="en-US"/>
          </a:p>
        </p:txBody>
      </p:sp>
      <p:sp>
        <p:nvSpPr>
          <p:cNvPr id="1048635" name="灯片编号占位符 5"/>
          <p:cNvSpPr>
            <a:spLocks noGrp="1"/>
          </p:cNvSpPr>
          <p:nvPr>
            <p:ph type="sldNum" sz="quarter" idx="12"/>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25" name="标题 1"/>
          <p:cNvSpPr>
            <a:spLocks noGrp="1"/>
          </p:cNvSpPr>
          <p:nvPr>
            <p:ph type="title"/>
          </p:nvPr>
        </p:nvSpPr>
        <p:spPr/>
        <p:txBody>
          <a:bodyPr/>
          <a:lstStyle/>
          <a:p>
            <a:r>
              <a:rPr lang="zh-CN" altLang="en-US"/>
              <a:t>单击此处编辑母版标题样式</a:t>
            </a:r>
          </a:p>
        </p:txBody>
      </p:sp>
      <p:sp>
        <p:nvSpPr>
          <p:cNvPr id="1048726"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27" name="日期占位符 3"/>
          <p:cNvSpPr>
            <a:spLocks noGrp="1"/>
          </p:cNvSpPr>
          <p:nvPr>
            <p:ph type="dt" sz="half" idx="10"/>
          </p:nvPr>
        </p:nvSpPr>
        <p:spPr/>
        <p:txBody>
          <a:bodyPr/>
          <a:lstStyle/>
          <a:p>
            <a:fld id="{20BD7DA0-C247-CF44-A6D3-C3AD2340489F}" type="datetime1">
              <a:rPr lang="zh-CN" altLang="en-US" smtClean="0"/>
              <a:t>2024/10/13</a:t>
            </a:fld>
            <a:endParaRPr lang="zh-CN" altLang="en-US"/>
          </a:p>
        </p:txBody>
      </p:sp>
      <p:sp>
        <p:nvSpPr>
          <p:cNvPr id="1048728" name="页脚占位符 4"/>
          <p:cNvSpPr>
            <a:spLocks noGrp="1"/>
          </p:cNvSpPr>
          <p:nvPr>
            <p:ph type="ftr" sz="quarter" idx="11"/>
          </p:nvPr>
        </p:nvSpPr>
        <p:spPr/>
        <p:txBody>
          <a:bodyPr/>
          <a:lstStyle/>
          <a:p>
            <a:endParaRPr lang="zh-CN" altLang="en-US"/>
          </a:p>
        </p:txBody>
      </p:sp>
      <p:sp>
        <p:nvSpPr>
          <p:cNvPr id="1048729"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709"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1048710" name="竖排文字占位符 2"/>
          <p:cNvSpPr>
            <a:spLocks noGrp="1"/>
          </p:cNvSpPr>
          <p:nvPr>
            <p:ph type="body" orient="vert" idx="1"/>
          </p:nvPr>
        </p:nvSpPr>
        <p:spPr>
          <a:xfrm>
            <a:off x="457204"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1" name="日期占位符 3"/>
          <p:cNvSpPr>
            <a:spLocks noGrp="1"/>
          </p:cNvSpPr>
          <p:nvPr>
            <p:ph type="dt" sz="half" idx="10"/>
          </p:nvPr>
        </p:nvSpPr>
        <p:spPr/>
        <p:txBody>
          <a:bodyPr/>
          <a:lstStyle/>
          <a:p>
            <a:fld id="{EBF804CB-4BEC-B94D-98FC-70D720F9BAFD}" type="datetime1">
              <a:rPr lang="zh-CN" altLang="en-US" smtClean="0"/>
              <a:t>2024/10/13</a:t>
            </a:fld>
            <a:endParaRPr lang="zh-CN" altLang="en-US"/>
          </a:p>
        </p:txBody>
      </p:sp>
      <p:sp>
        <p:nvSpPr>
          <p:cNvPr id="1048712" name="页脚占位符 4"/>
          <p:cNvSpPr>
            <a:spLocks noGrp="1"/>
          </p:cNvSpPr>
          <p:nvPr>
            <p:ph type="ftr" sz="quarter" idx="11"/>
          </p:nvPr>
        </p:nvSpPr>
        <p:spPr/>
        <p:txBody>
          <a:bodyPr/>
          <a:lstStyle/>
          <a:p>
            <a:endParaRPr lang="zh-CN" altLang="en-US"/>
          </a:p>
        </p:txBody>
      </p:sp>
      <p:sp>
        <p:nvSpPr>
          <p:cNvPr id="1048713"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58" name="标题 1"/>
          <p:cNvSpPr>
            <a:spLocks noGrp="1"/>
          </p:cNvSpPr>
          <p:nvPr>
            <p:ph type="title"/>
          </p:nvPr>
        </p:nvSpPr>
        <p:spPr/>
        <p:txBody>
          <a:bodyPr/>
          <a:lstStyle/>
          <a:p>
            <a:r>
              <a:rPr lang="zh-CN" altLang="en-US"/>
              <a:t>单击此处编辑母版标题样式</a:t>
            </a:r>
          </a:p>
        </p:txBody>
      </p:sp>
      <p:sp>
        <p:nvSpPr>
          <p:cNvPr id="1048759"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60" name="日期占位符 3"/>
          <p:cNvSpPr>
            <a:spLocks noGrp="1"/>
          </p:cNvSpPr>
          <p:nvPr>
            <p:ph type="dt" sz="half" idx="10"/>
          </p:nvPr>
        </p:nvSpPr>
        <p:spPr/>
        <p:txBody>
          <a:bodyPr/>
          <a:lstStyle/>
          <a:p>
            <a:fld id="{E95C6458-6531-C542-B4F8-05C98E657C67}" type="datetime1">
              <a:rPr lang="zh-CN" altLang="en-US" smtClean="0">
                <a:solidFill>
                  <a:prstClr val="black">
                    <a:tint val="75000"/>
                  </a:prstClr>
                </a:solidFill>
              </a:rPr>
              <a:t>2024/10/13</a:t>
            </a:fld>
            <a:endParaRPr lang="zh-CN" altLang="en-US">
              <a:solidFill>
                <a:prstClr val="black">
                  <a:tint val="75000"/>
                </a:prstClr>
              </a:solidFill>
            </a:endParaRPr>
          </a:p>
        </p:txBody>
      </p:sp>
      <p:sp>
        <p:nvSpPr>
          <p:cNvPr id="1048761"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2"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3"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64" name="标题 1"/>
          <p:cNvSpPr>
            <a:spLocks noGrp="1"/>
          </p:cNvSpPr>
          <p:nvPr>
            <p:ph type="ctrTitle"/>
          </p:nvPr>
        </p:nvSpPr>
        <p:spPr>
          <a:xfrm>
            <a:off x="685804" y="1597820"/>
            <a:ext cx="7772400" cy="1102519"/>
          </a:xfrm>
        </p:spPr>
        <p:txBody>
          <a:bodyPr/>
          <a:lstStyle/>
          <a:p>
            <a:r>
              <a:rPr lang="zh-CN" altLang="en-US"/>
              <a:t>单击此处编辑母版标题样式</a:t>
            </a:r>
          </a:p>
        </p:txBody>
      </p:sp>
      <p:sp>
        <p:nvSpPr>
          <p:cNvPr id="1048765"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766" name="日期占位符 3"/>
          <p:cNvSpPr>
            <a:spLocks noGrp="1"/>
          </p:cNvSpPr>
          <p:nvPr>
            <p:ph type="dt" sz="half" idx="10"/>
          </p:nvPr>
        </p:nvSpPr>
        <p:spPr/>
        <p:txBody>
          <a:bodyPr/>
          <a:lstStyle/>
          <a:p>
            <a:fld id="{09ADA66B-676E-CD4E-B081-91080642D49F}" type="datetime1">
              <a:rPr lang="zh-CN" altLang="en-US" smtClean="0">
                <a:solidFill>
                  <a:prstClr val="black">
                    <a:tint val="75000"/>
                  </a:prstClr>
                </a:solidFill>
              </a:rPr>
              <a:t>2024/10/13</a:t>
            </a:fld>
            <a:endParaRPr lang="zh-CN" altLang="en-US">
              <a:solidFill>
                <a:prstClr val="black">
                  <a:tint val="75000"/>
                </a:prstClr>
              </a:solidFill>
            </a:endParaRPr>
          </a:p>
        </p:txBody>
      </p:sp>
      <p:sp>
        <p:nvSpPr>
          <p:cNvPr id="1048767"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8"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9"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2" name="图片 8"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cxnSp>
        <p:nvCxnSpPr>
          <p:cNvPr id="3145735" name="直接连接符 10"/>
          <p:cNvCxnSpPr/>
          <p:nvPr/>
        </p:nvCxnSpPr>
        <p:spPr>
          <a:xfrm>
            <a:off x="1270033" y="-835836"/>
            <a:ext cx="7190906"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70" name="标题 1"/>
          <p:cNvSpPr>
            <a:spLocks noGrp="1"/>
          </p:cNvSpPr>
          <p:nvPr>
            <p:ph type="title"/>
          </p:nvPr>
        </p:nvSpPr>
        <p:spPr/>
        <p:txBody>
          <a:bodyPr/>
          <a:lstStyle>
            <a:lvl1pPr>
              <a:defRPr>
                <a:latin typeface="Heiti SC Medium" pitchFamily="2" charset="-128"/>
                <a:ea typeface="Heiti SC Medium" pitchFamily="2" charset="-128"/>
              </a:defRPr>
            </a:lvl1pPr>
          </a:lstStyle>
          <a:p>
            <a:r>
              <a:rPr lang="zh-CN" altLang="en-US" dirty="0"/>
              <a:t>单击此处编辑母版标题样式</a:t>
            </a:r>
          </a:p>
        </p:txBody>
      </p:sp>
      <p:sp>
        <p:nvSpPr>
          <p:cNvPr id="1048771" name="内容占位符 2"/>
          <p:cNvSpPr>
            <a:spLocks noGrp="1"/>
          </p:cNvSpPr>
          <p:nvPr>
            <p:ph idx="1"/>
          </p:nvPr>
        </p:nvSpPr>
        <p:spPr/>
        <p:txBody>
          <a:bodyPr/>
          <a:lstStyle>
            <a:lvl1pPr>
              <a:defRPr>
                <a:latin typeface="Heiti SC Medium" pitchFamily="2" charset="-128"/>
                <a:ea typeface="Heiti SC Medium" pitchFamily="2" charset="-128"/>
              </a:defRPr>
            </a:lvl1pPr>
            <a:lvl2pPr>
              <a:defRPr>
                <a:latin typeface="Heiti SC Medium" pitchFamily="2" charset="-128"/>
                <a:ea typeface="Heiti SC Medium" pitchFamily="2" charset="-128"/>
              </a:defRPr>
            </a:lvl2pPr>
            <a:lvl3pPr>
              <a:defRPr>
                <a:latin typeface="Heiti SC Medium" pitchFamily="2" charset="-128"/>
                <a:ea typeface="Heiti SC Medium" pitchFamily="2" charset="-128"/>
              </a:defRPr>
            </a:lvl3pPr>
            <a:lvl4pPr>
              <a:defRPr>
                <a:latin typeface="Heiti SC Medium" pitchFamily="2" charset="-128"/>
                <a:ea typeface="Heiti SC Medium" pitchFamily="2" charset="-128"/>
              </a:defRPr>
            </a:lvl4pPr>
            <a:lvl5pPr>
              <a:defRPr>
                <a:latin typeface="Heiti SC Medium" pitchFamily="2" charset="-128"/>
                <a:ea typeface="Heiti SC Medium" pitchFamily="2" charset="-128"/>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2" name="日期占位符 3"/>
          <p:cNvSpPr>
            <a:spLocks noGrp="1"/>
          </p:cNvSpPr>
          <p:nvPr>
            <p:ph type="dt" sz="half" idx="10"/>
          </p:nvPr>
        </p:nvSpPr>
        <p:spPr/>
        <p:txBody>
          <a:bodyPr/>
          <a:lstStyle/>
          <a:p>
            <a:fld id="{9F07BCDC-368C-B043-A278-5DB4B1E7C84C}" type="datetime1">
              <a:rPr lang="zh-CN" altLang="en-US" smtClean="0">
                <a:solidFill>
                  <a:prstClr val="black">
                    <a:tint val="75000"/>
                  </a:prstClr>
                </a:solidFill>
              </a:rPr>
              <a:t>2024/10/13</a:t>
            </a:fld>
            <a:endParaRPr lang="zh-CN" altLang="en-US">
              <a:solidFill>
                <a:prstClr val="black">
                  <a:tint val="75000"/>
                </a:prstClr>
              </a:solidFill>
            </a:endParaRPr>
          </a:p>
        </p:txBody>
      </p:sp>
      <p:sp>
        <p:nvSpPr>
          <p:cNvPr id="1048773"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74"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75"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4" name="图片 9"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09" name="日期占位符 1"/>
          <p:cNvSpPr>
            <a:spLocks noGrp="1"/>
          </p:cNvSpPr>
          <p:nvPr>
            <p:ph type="dt" sz="half" idx="10"/>
          </p:nvPr>
        </p:nvSpPr>
        <p:spPr/>
        <p:txBody>
          <a:bodyPr/>
          <a:lstStyle/>
          <a:p>
            <a:fld id="{2E9ECB42-62F7-154E-8340-E5ABC877155F}" type="datetime1">
              <a:rPr lang="zh-CN" altLang="en-US" smtClean="0">
                <a:solidFill>
                  <a:prstClr val="black">
                    <a:tint val="75000"/>
                  </a:prstClr>
                </a:solidFill>
              </a:rPr>
              <a:t>2024/10/13</a:t>
            </a:fld>
            <a:endParaRPr lang="zh-CN" altLang="en-US">
              <a:solidFill>
                <a:prstClr val="black">
                  <a:tint val="75000"/>
                </a:prstClr>
              </a:solidFill>
            </a:endParaRPr>
          </a:p>
        </p:txBody>
      </p:sp>
      <p:sp>
        <p:nvSpPr>
          <p:cNvPr id="1048610"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1048611" name="灯片编号占位符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solidFill>
                  <a:prstClr val="black">
                    <a:tint val="75000"/>
                  </a:prstClr>
                </a:solidFill>
              </a:rPr>
              <a:pPr/>
              <a:t>‹#›</a:t>
            </a:fld>
            <a:endParaRPr lang="zh-CN" altLang="en-US" dirty="0">
              <a:solidFill>
                <a:prstClr val="black">
                  <a:tint val="75000"/>
                </a:prstClr>
              </a:solidFill>
            </a:endParaRPr>
          </a:p>
        </p:txBody>
      </p:sp>
      <p:grpSp>
        <p:nvGrpSpPr>
          <p:cNvPr id="53" name="组合 30"/>
          <p:cNvGrpSpPr>
            <a:grpSpLocks noGrp="1"/>
          </p:cNvGrpSpPr>
          <p:nvPr userDrawn="1"/>
        </p:nvGrpSpPr>
        <p:grpSpPr>
          <a:xfrm>
            <a:off x="323528" y="308459"/>
            <a:ext cx="8496944" cy="463083"/>
            <a:chOff x="5282161" y="1404744"/>
            <a:chExt cx="3543196" cy="233762"/>
          </a:xfrm>
        </p:grpSpPr>
        <p:cxnSp>
          <p:nvCxnSpPr>
            <p:cNvPr id="3145730" name="直接连接符 8"/>
            <p:cNvCxnSpPr/>
            <p:nvPr/>
          </p:nvCxnSpPr>
          <p:spPr>
            <a:xfrm>
              <a:off x="5282161" y="1638506"/>
              <a:ext cx="3536170"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
          <p:nvSpPr>
            <p:cNvPr id="1048613" name="TextBox 8"/>
            <p:cNvSpPr txBox="1"/>
            <p:nvPr/>
          </p:nvSpPr>
          <p:spPr>
            <a:xfrm>
              <a:off x="5522378" y="1404744"/>
              <a:ext cx="3302979" cy="233046"/>
            </a:xfrm>
            <a:prstGeom prst="rect">
              <a:avLst/>
            </a:prstGeom>
            <a:noFill/>
          </p:spPr>
          <p:txBody>
            <a:bodyPr wrap="square" rtlCol="0">
              <a:spAutoFit/>
            </a:bodyPr>
            <a:lstStyle/>
            <a:p>
              <a:pPr defTabSz="914400"/>
              <a:endParaRPr lang="zh-CN" altLang="en-US" sz="2400" b="1" dirty="0">
                <a:solidFill>
                  <a:srgbClr val="800080"/>
                </a:solidFill>
                <a:latin typeface="HEITI SC MEDIUM" pitchFamily="2" charset="-128"/>
                <a:ea typeface="HEITI SC MEDIUM" pitchFamily="2" charset="-128"/>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2024/10/13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000"/>
            <a:ext cx="7349400" cy="764100"/>
          </a:xfrm>
        </p:spPr>
        <p:txBody>
          <a:bodyPr vert="horz" lIns="90000" tIns="46800" rIns="90000" bIns="46800" rtlCol="0" anchor="t" anchorCtr="0">
            <a:normAutofit/>
          </a:bodyPr>
          <a:lstStyle>
            <a:lvl1pPr marL="0" marR="0" algn="ctr" defTabSz="685800" rtl="0" eaLnBrk="1" fontAlgn="auto" latinLnBrk="0" hangingPunct="1">
              <a:lnSpc>
                <a:spcPct val="100000"/>
              </a:lnSpc>
              <a:buNone/>
              <a:defRPr kumimoji="0" lang="zh-CN" altLang="en-US" sz="4500" b="1" i="0" u="none" strike="noStrike" kern="1200" cap="none" spc="225"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7" name="文本占位符 6"/>
          <p:cNvSpPr>
            <a:spLocks noGrp="1"/>
          </p:cNvSpPr>
          <p:nvPr>
            <p:ph type="body" sz="quarter" idx="13"/>
            <p:custDataLst>
              <p:tags r:id="rId5"/>
            </p:custDataLst>
          </p:nvPr>
        </p:nvSpPr>
        <p:spPr>
          <a:xfrm>
            <a:off x="899100" y="2670300"/>
            <a:ext cx="7349400" cy="353700"/>
          </a:xfrm>
        </p:spPr>
        <p:txBody>
          <a:bodyPr lIns="90000" tIns="46800" rIns="90000" bIns="46800">
            <a:normAutofit/>
          </a:bodyPr>
          <a:lstStyle>
            <a:lvl1pPr marL="0" indent="0" algn="ctr">
              <a:lnSpc>
                <a:spcPct val="110000"/>
              </a:lnSpc>
              <a:buNone/>
              <a:defRPr sz="1800" spc="15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3831217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097192" name="图片 17" descr="sy.jpg"/>
          <p:cNvPicPr>
            <a:picLocks noChangeAspect="1"/>
          </p:cNvPicPr>
          <p:nvPr userDrawn="1"/>
        </p:nvPicPr>
        <p:blipFill>
          <a:blip r:embed="rId2"/>
          <a:stretch>
            <a:fillRect/>
          </a:stretch>
        </p:blipFill>
        <p:spPr>
          <a:xfrm>
            <a:off x="0" y="1437085"/>
            <a:ext cx="9144000" cy="1890713"/>
          </a:xfrm>
          <a:prstGeom prst="rect">
            <a:avLst/>
          </a:prstGeom>
          <a:noFill/>
          <a:ln w="9525">
            <a:noFill/>
          </a:ln>
        </p:spPr>
      </p:pic>
      <p:sp>
        <p:nvSpPr>
          <p:cNvPr id="1048800" name="矩形 6"/>
          <p:cNvSpPr/>
          <p:nvPr/>
        </p:nvSpPr>
        <p:spPr>
          <a:xfrm>
            <a:off x="294085" y="222647"/>
            <a:ext cx="2520554"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pic>
        <p:nvPicPr>
          <p:cNvPr id="2097193" name="Picture 2" descr="D:\My Pictures\nju\南京大学视觉形象规范化标准(jpeg格式文件)\03校标，中、英文校名组合.jpg"/>
          <p:cNvPicPr>
            <a:picLocks noChangeAspect="1"/>
          </p:cNvPicPr>
          <p:nvPr userDrawn="1"/>
        </p:nvPicPr>
        <p:blipFill>
          <a:blip r:embed="rId3"/>
          <a:stretch>
            <a:fillRect/>
          </a:stretch>
        </p:blipFill>
        <p:spPr>
          <a:xfrm>
            <a:off x="501254" y="395288"/>
            <a:ext cx="2106215" cy="627460"/>
          </a:xfrm>
          <a:prstGeom prst="rect">
            <a:avLst/>
          </a:prstGeom>
          <a:noFill/>
          <a:ln w="9525">
            <a:noFill/>
          </a:ln>
        </p:spPr>
      </p:pic>
      <p:sp>
        <p:nvSpPr>
          <p:cNvPr id="1048801" name="矩形 7"/>
          <p:cNvSpPr>
            <a:spLocks noChangeArrowheads="1"/>
          </p:cNvSpPr>
          <p:nvPr/>
        </p:nvSpPr>
        <p:spPr bwMode="auto">
          <a:xfrm>
            <a:off x="5661422" y="357188"/>
            <a:ext cx="3482579" cy="507831"/>
          </a:xfrm>
          <a:prstGeom prst="rect">
            <a:avLst/>
          </a:prstGeom>
          <a:solidFill>
            <a:srgbClr val="630D5F"/>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pPr>
            <a:r>
              <a:rPr kumimoji="0" lang="zh-CN" altLang="en-US" sz="2700" b="0" i="0" u="none" strike="noStrike" kern="1200" cap="none" spc="0" normalizeH="0" baseline="0" noProof="0">
                <a:ln>
                  <a:noFill/>
                </a:ln>
                <a:solidFill>
                  <a:prstClr val="white"/>
                </a:solidFill>
                <a:effectLst/>
                <a:uLnTx/>
                <a:uFillTx/>
                <a:latin typeface="华文新魏" panose="02010800040101010101" pitchFamily="2" charset="-122"/>
                <a:ea typeface="华文新魏" panose="02010800040101010101" pitchFamily="2" charset="-122"/>
                <a:cs typeface="+mn-cs"/>
              </a:rPr>
              <a:t>诚朴雄伟   励学敦行</a:t>
            </a:r>
          </a:p>
        </p:txBody>
      </p:sp>
      <p:sp>
        <p:nvSpPr>
          <p:cNvPr id="1048802" name="标题 1"/>
          <p:cNvSpPr>
            <a:spLocks noGrp="1"/>
          </p:cNvSpPr>
          <p:nvPr>
            <p:ph type="ctrTitle"/>
          </p:nvPr>
        </p:nvSpPr>
        <p:spPr>
          <a:xfrm>
            <a:off x="251520" y="1799332"/>
            <a:ext cx="5112568" cy="1107996"/>
          </a:xfrm>
        </p:spPr>
        <p:txBody>
          <a:bodyPr/>
          <a:lstStyle>
            <a:lvl1pPr algn="ctr">
              <a:defRPr sz="3300" b="1">
                <a:solidFill>
                  <a:srgbClr val="FF0000"/>
                </a:solidFill>
                <a:effectLst/>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048803" name="副标题 2"/>
          <p:cNvSpPr>
            <a:spLocks noGrp="1"/>
          </p:cNvSpPr>
          <p:nvPr>
            <p:ph type="subTitle" idx="1"/>
          </p:nvPr>
        </p:nvSpPr>
        <p:spPr>
          <a:xfrm>
            <a:off x="287526" y="3813889"/>
            <a:ext cx="8568952" cy="461665"/>
          </a:xfrm>
        </p:spPr>
        <p:txBody>
          <a:bodyPr/>
          <a:lstStyle>
            <a:lvl1pPr marL="0" indent="0" algn="ctr">
              <a:buNone/>
              <a:defRPr sz="2400" b="1">
                <a:solidFill>
                  <a:srgbClr val="7030A0"/>
                </a:solidFill>
                <a:effectLst/>
                <a:latin typeface="方正小标宋简体" panose="02000000000000000000" pitchFamily="2" charset="-122"/>
                <a:ea typeface="方正小标宋简体" panose="02000000000000000000" pitchFamily="2" charset="-122"/>
                <a:cs typeface="Arial" panose="020B0604020202020204"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zh-CN" altLang="en-US" noProof="1"/>
              <a:t>单击此处编辑母版副标题样式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097191" name="Picture 5"/>
          <p:cNvPicPr/>
          <p:nvPr/>
        </p:nvPicPr>
        <p:blipFill>
          <a:blip r:embed="rId2"/>
          <a:stretch>
            <a:fillRect/>
          </a:stretch>
        </p:blipFill>
        <p:spPr>
          <a:xfrm>
            <a:off x="457200" y="1847850"/>
            <a:ext cx="2228850" cy="2219325"/>
          </a:xfrm>
          <a:prstGeom prst="rect">
            <a:avLst/>
          </a:prstGeom>
          <a:noFill/>
          <a:ln w="9525">
            <a:noFill/>
          </a:ln>
        </p:spPr>
      </p:pic>
      <p:sp>
        <p:nvSpPr>
          <p:cNvPr id="1048790" name="矩形 6"/>
          <p:cNvSpPr/>
          <p:nvPr/>
        </p:nvSpPr>
        <p:spPr>
          <a:xfrm>
            <a:off x="2556272" y="859631"/>
            <a:ext cx="6119813" cy="5954"/>
          </a:xfrm>
          <a:prstGeom prst="rect">
            <a:avLst/>
          </a:prstGeom>
          <a:solidFill>
            <a:srgbClr val="630D5F"/>
          </a:solidFill>
          <a:ln w="38100">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1" name="标题 1"/>
          <p:cNvSpPr>
            <a:spLocks noGrp="1"/>
          </p:cNvSpPr>
          <p:nvPr>
            <p:ph type="title"/>
          </p:nvPr>
        </p:nvSpPr>
        <p:spPr>
          <a:xfrm>
            <a:off x="0" y="403771"/>
            <a:ext cx="8686800" cy="461665"/>
          </a:xfrm>
        </p:spPr>
        <p:txBody>
          <a:bodyPr/>
          <a:lstStyle/>
          <a:p>
            <a:r>
              <a:rPr lang="zh-CN" altLang="en-US" noProof="1"/>
              <a:t>单击此处编辑母版标题样式</a:t>
            </a:r>
          </a:p>
        </p:txBody>
      </p:sp>
      <p:sp>
        <p:nvSpPr>
          <p:cNvPr id="1048792" name="内容占位符 4"/>
          <p:cNvSpPr>
            <a:spLocks noGrp="1"/>
          </p:cNvSpPr>
          <p:nvPr>
            <p:ph sz="quarter" idx="10"/>
          </p:nvPr>
        </p:nvSpPr>
        <p:spPr>
          <a:xfrm>
            <a:off x="3437874" y="1793454"/>
            <a:ext cx="5248926" cy="415498"/>
          </a:xfrm>
        </p:spPr>
        <p:txBody>
          <a:bodyPr/>
          <a:lstStyle>
            <a:lvl1pPr marL="540385" indent="-540385">
              <a:buFont typeface="+mj-ea"/>
              <a:buAutoNum type="ea1JpnChsDbPeriod"/>
              <a:defRPr>
                <a:solidFill>
                  <a:schemeClr val="accent6">
                    <a:lumMod val="75000"/>
                  </a:schemeClr>
                </a:solidFill>
              </a:defRPr>
            </a:lvl1pPr>
            <a:lvl2pPr marL="771525" indent="-428625">
              <a:buFont typeface="+mj-ea"/>
              <a:buAutoNum type="ea1JpnChsDbPeriod"/>
              <a:defRPr>
                <a:solidFill>
                  <a:schemeClr val="tx1"/>
                </a:solidFill>
              </a:defRPr>
            </a:lvl2pPr>
          </a:lstStyle>
          <a:p>
            <a:pPr lvl="0"/>
            <a:r>
              <a:rPr lang="zh-CN" altLang="en-US" noProof="1"/>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14" name="标题 1"/>
          <p:cNvSpPr>
            <a:spLocks noGrp="1"/>
          </p:cNvSpPr>
          <p:nvPr>
            <p:ph type="title"/>
          </p:nvPr>
        </p:nvSpPr>
        <p:spPr/>
        <p:txBody>
          <a:bodyPr/>
          <a:lstStyle/>
          <a:p>
            <a:r>
              <a:rPr lang="zh-CN" altLang="en-US"/>
              <a:t>单击此处编辑母版标题样式</a:t>
            </a:r>
          </a:p>
        </p:txBody>
      </p:sp>
      <p:sp>
        <p:nvSpPr>
          <p:cNvPr id="1048715"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6" name="日期占位符 3"/>
          <p:cNvSpPr>
            <a:spLocks noGrp="1"/>
          </p:cNvSpPr>
          <p:nvPr>
            <p:ph type="dt" sz="half" idx="10"/>
          </p:nvPr>
        </p:nvSpPr>
        <p:spPr/>
        <p:txBody>
          <a:bodyPr/>
          <a:lstStyle/>
          <a:p>
            <a:fld id="{44DC391D-732F-C149-B6A1-9A5FCB4F6FEF}" type="datetime1">
              <a:rPr lang="zh-CN" altLang="en-US" smtClean="0"/>
              <a:t>2024/10/13</a:t>
            </a:fld>
            <a:endParaRPr lang="zh-CN" altLang="en-US"/>
          </a:p>
        </p:txBody>
      </p:sp>
      <p:sp>
        <p:nvSpPr>
          <p:cNvPr id="1048717" name="页脚占位符 4"/>
          <p:cNvSpPr>
            <a:spLocks noGrp="1"/>
          </p:cNvSpPr>
          <p:nvPr>
            <p:ph type="ftr" sz="quarter" idx="11"/>
          </p:nvPr>
        </p:nvSpPr>
        <p:spPr/>
        <p:txBody>
          <a:bodyPr/>
          <a:lstStyle/>
          <a:p>
            <a:endParaRPr lang="zh-CN" altLang="en-US"/>
          </a:p>
        </p:txBody>
      </p:sp>
      <p:sp>
        <p:nvSpPr>
          <p:cNvPr id="1048718"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1048804"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5" name="标题 1"/>
          <p:cNvSpPr>
            <a:spLocks noGrp="1"/>
          </p:cNvSpPr>
          <p:nvPr>
            <p:ph type="title"/>
          </p:nvPr>
        </p:nvSpPr>
        <p:spPr>
          <a:xfrm>
            <a:off x="0" y="403771"/>
            <a:ext cx="8676456"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6"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258445"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1048807"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8" name="标题 1"/>
          <p:cNvSpPr>
            <a:spLocks noGrp="1"/>
          </p:cNvSpPr>
          <p:nvPr>
            <p:ph type="title"/>
          </p:nvPr>
        </p:nvSpPr>
        <p:spPr>
          <a:xfrm>
            <a:off x="2555874" y="403771"/>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9"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539750"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1048810"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11" name="标题 1"/>
          <p:cNvSpPr>
            <a:spLocks noGrp="1"/>
          </p:cNvSpPr>
          <p:nvPr>
            <p:ph type="title"/>
          </p:nvPr>
        </p:nvSpPr>
        <p:spPr>
          <a:xfrm>
            <a:off x="2555874" y="403772"/>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12" name="内容占位符 2"/>
          <p:cNvSpPr>
            <a:spLocks noGrp="1"/>
          </p:cNvSpPr>
          <p:nvPr>
            <p:ph idx="1"/>
          </p:nvPr>
        </p:nvSpPr>
        <p:spPr>
          <a:xfrm>
            <a:off x="457200" y="1200151"/>
            <a:ext cx="8229600" cy="803297"/>
          </a:xfrm>
        </p:spPr>
        <p:txBody>
          <a:bodyPr/>
          <a:lstStyle>
            <a:lvl1pPr>
              <a:defRPr sz="210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lvl1pPr>
            <a:lvl2pPr marL="601345" indent="-258445">
              <a:buFont typeface="Wingdings" panose="05000000000000000000" pitchFamily="2" charset="2"/>
              <a:buChar char="Ø"/>
              <a:defRPr sz="2100">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2pPr>
            <a:lvl3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48778"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779" name="标题 1"/>
          <p:cNvSpPr>
            <a:spLocks noGrp="1"/>
          </p:cNvSpPr>
          <p:nvPr>
            <p:ph type="title"/>
          </p:nvPr>
        </p:nvSpPr>
        <p:spPr>
          <a:xfrm>
            <a:off x="2555776" y="403771"/>
            <a:ext cx="6131024" cy="461665"/>
          </a:xfrm>
        </p:spPr>
        <p:txBody>
          <a:bodyPr/>
          <a:lstStyle>
            <a:lvl1pPr>
              <a:defRPr sz="2400"/>
            </a:lvl1pPr>
          </a:lstStyle>
          <a:p>
            <a:r>
              <a:rPr lang="zh-CN" altLang="en-US" noProof="1"/>
              <a:t>单击此处编辑母版标题样式</a:t>
            </a:r>
          </a:p>
        </p:txBody>
      </p:sp>
      <p:sp>
        <p:nvSpPr>
          <p:cNvPr id="1048780" name="内容占位符 3"/>
          <p:cNvSpPr>
            <a:spLocks noGrp="1"/>
          </p:cNvSpPr>
          <p:nvPr>
            <p:ph sz="quarter" idx="10"/>
          </p:nvPr>
        </p:nvSpPr>
        <p:spPr>
          <a:xfrm>
            <a:off x="457200" y="1200151"/>
            <a:ext cx="4006788"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
        <p:nvSpPr>
          <p:cNvPr id="1048781" name="内容占位符 5"/>
          <p:cNvSpPr>
            <a:spLocks noGrp="1"/>
          </p:cNvSpPr>
          <p:nvPr>
            <p:ph sz="quarter" idx="11"/>
          </p:nvPr>
        </p:nvSpPr>
        <p:spPr>
          <a:xfrm>
            <a:off x="4572000" y="1200151"/>
            <a:ext cx="4114800"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048782" name="标题 1"/>
          <p:cNvSpPr>
            <a:spLocks noGrp="1"/>
          </p:cNvSpPr>
          <p:nvPr>
            <p:ph type="title"/>
          </p:nvPr>
        </p:nvSpPr>
        <p:spPr>
          <a:xfrm>
            <a:off x="2541984" y="4210006"/>
            <a:ext cx="5486400" cy="415498"/>
          </a:xfrm>
        </p:spPr>
        <p:txBody>
          <a:bodyPr anchor="b"/>
          <a:lstStyle>
            <a:lvl1pPr algn="ctr">
              <a:defRPr sz="2100" b="1">
                <a:solidFill>
                  <a:srgbClr val="630D5F"/>
                </a:solidFill>
              </a:defRPr>
            </a:lvl1pPr>
          </a:lstStyle>
          <a:p>
            <a:r>
              <a:rPr lang="zh-CN" altLang="en-US" noProof="1"/>
              <a:t>单击此处编辑母版标题样式</a:t>
            </a:r>
          </a:p>
        </p:txBody>
      </p:sp>
      <p:sp>
        <p:nvSpPr>
          <p:cNvPr id="1048783" name="图片占位符 2"/>
          <p:cNvSpPr>
            <a:spLocks noGrp="1"/>
          </p:cNvSpPr>
          <p:nvPr>
            <p:ph type="pic" idx="1"/>
          </p:nvPr>
        </p:nvSpPr>
        <p:spPr>
          <a:xfrm>
            <a:off x="2541984" y="1059582"/>
            <a:ext cx="5486400" cy="3086100"/>
          </a:xfrm>
        </p:spPr>
        <p:txBody>
          <a:bodyPr vert="horz" wrap="square" lIns="91440" tIns="45720" rIns="91440" bIns="45720" numCol="1" rtlCol="0" anchor="t" anchorCtr="0" compatLnSpc="1">
            <a:normAutofit/>
          </a:bodyPr>
          <a:lstStyle>
            <a:lvl1pPr marL="0" indent="0">
              <a:buNone/>
              <a:defRPr sz="2400">
                <a:solidFill>
                  <a:schemeClr val="tx1"/>
                </a:solidFill>
                <a:latin typeface="隶书" panose="02010509060101010101" pitchFamily="49" charset="-122"/>
                <a:ea typeface="隶书" panose="02010509060101010101" pitchFamily="49"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048797"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8" name="标题 1"/>
          <p:cNvSpPr>
            <a:spLocks noGrp="1"/>
          </p:cNvSpPr>
          <p:nvPr>
            <p:ph type="title"/>
          </p:nvPr>
        </p:nvSpPr>
        <p:spPr>
          <a:xfrm>
            <a:off x="522001" y="1795421"/>
            <a:ext cx="8099999" cy="646331"/>
          </a:xfrm>
        </p:spPr>
        <p:txBody>
          <a:bodyPr/>
          <a:lstStyle>
            <a:lvl1pPr algn="ctr">
              <a:defRPr sz="3600">
                <a:solidFill>
                  <a:schemeClr val="bg1"/>
                </a:solidFill>
              </a:defRPr>
            </a:lvl1pPr>
          </a:lstStyle>
          <a:p>
            <a:r>
              <a:rPr lang="zh-CN" altLang="en-US" noProof="1"/>
              <a:t>单击此处编辑母版标题样式</a:t>
            </a:r>
          </a:p>
        </p:txBody>
      </p:sp>
      <p:sp>
        <p:nvSpPr>
          <p:cNvPr id="1048799" name="文本占位符 5"/>
          <p:cNvSpPr>
            <a:spLocks noGrp="1"/>
          </p:cNvSpPr>
          <p:nvPr>
            <p:ph type="body" sz="quarter" idx="10"/>
          </p:nvPr>
        </p:nvSpPr>
        <p:spPr>
          <a:xfrm>
            <a:off x="650082" y="2973817"/>
            <a:ext cx="7918363" cy="369332"/>
          </a:xfrm>
        </p:spPr>
        <p:txBody>
          <a:bodyPr/>
          <a:lstStyle>
            <a:lvl1pPr>
              <a:defRPr sz="1800">
                <a:solidFill>
                  <a:schemeClr val="tx1"/>
                </a:solidFill>
              </a:defRPr>
            </a:lvl1pPr>
          </a:lstStyle>
          <a:p>
            <a:pPr lvl="0"/>
            <a:r>
              <a:rPr lang="zh-CN" altLang="en-US" noProof="1"/>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48793"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4" name="标题 1"/>
          <p:cNvSpPr>
            <a:spLocks noGrp="1"/>
          </p:cNvSpPr>
          <p:nvPr>
            <p:ph type="title"/>
          </p:nvPr>
        </p:nvSpPr>
        <p:spPr>
          <a:xfrm>
            <a:off x="522001" y="1864670"/>
            <a:ext cx="8099999" cy="507831"/>
          </a:xfrm>
        </p:spPr>
        <p:txBody>
          <a:bodyPr/>
          <a:lstStyle>
            <a:lvl1pPr algn="ctr">
              <a:defRPr sz="2700">
                <a:solidFill>
                  <a:schemeClr val="bg1"/>
                </a:solidFill>
              </a:defRPr>
            </a:lvl1pPr>
          </a:lstStyle>
          <a:p>
            <a:r>
              <a:rPr lang="zh-CN" altLang="en-US" noProof="1"/>
              <a:t>单击此处编辑母版标题样式</a:t>
            </a:r>
          </a:p>
        </p:txBody>
      </p:sp>
      <p:sp>
        <p:nvSpPr>
          <p:cNvPr id="1048795" name="文本占位符 5"/>
          <p:cNvSpPr>
            <a:spLocks noGrp="1"/>
          </p:cNvSpPr>
          <p:nvPr>
            <p:ph type="body" sz="quarter" idx="10"/>
          </p:nvPr>
        </p:nvSpPr>
        <p:spPr>
          <a:xfrm>
            <a:off x="650082" y="2973817"/>
            <a:ext cx="3165835" cy="646331"/>
          </a:xfrm>
        </p:spPr>
        <p:txBody>
          <a:bodyPr/>
          <a:lstStyle>
            <a:lvl1pPr>
              <a:defRPr sz="1800">
                <a:solidFill>
                  <a:schemeClr val="tx1"/>
                </a:solidFill>
              </a:defRPr>
            </a:lvl1pPr>
          </a:lstStyle>
          <a:p>
            <a:pPr lvl="0"/>
            <a:r>
              <a:rPr lang="zh-CN" altLang="en-US" noProof="1"/>
              <a:t>单击此处编辑母版文本样式</a:t>
            </a:r>
          </a:p>
        </p:txBody>
      </p:sp>
      <p:sp>
        <p:nvSpPr>
          <p:cNvPr id="1048796" name="内容占位符 4"/>
          <p:cNvSpPr>
            <a:spLocks noGrp="1"/>
          </p:cNvSpPr>
          <p:nvPr>
            <p:ph sz="quarter" idx="11"/>
          </p:nvPr>
        </p:nvSpPr>
        <p:spPr>
          <a:xfrm>
            <a:off x="4626006" y="2973817"/>
            <a:ext cx="3996500" cy="369332"/>
          </a:xfrm>
        </p:spPr>
        <p:txBody>
          <a:bodyPr/>
          <a:lstStyle>
            <a:lvl1pPr>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noProof="1"/>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1048787" name="Rectangle 46"/>
          <p:cNvSpPr>
            <a:spLocks noChangeArrowheads="1"/>
          </p:cNvSpPr>
          <p:nvPr/>
        </p:nvSpPr>
        <p:spPr bwMode="auto">
          <a:xfrm>
            <a:off x="3048000" y="2288382"/>
            <a:ext cx="1524000" cy="1088231"/>
          </a:xfrm>
          <a:prstGeom prst="rect">
            <a:avLst/>
          </a:prstGeom>
          <a:solidFill>
            <a:srgbClr val="339933"/>
          </a:solidFill>
          <a:ln>
            <a:noFill/>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8" name="Rectangle 47"/>
          <p:cNvSpPr>
            <a:spLocks noChangeArrowheads="1"/>
          </p:cNvSpPr>
          <p:nvPr/>
        </p:nvSpPr>
        <p:spPr bwMode="gray">
          <a:xfrm>
            <a:off x="4572000" y="3374231"/>
            <a:ext cx="1524000" cy="1085850"/>
          </a:xfrm>
          <a:prstGeom prst="rect">
            <a:avLst/>
          </a:prstGeom>
          <a:solidFill>
            <a:schemeClr val="accent6">
              <a:lumMod val="75000"/>
            </a:schemeClr>
          </a:solidFill>
          <a:ln w="9525">
            <a:noFill/>
            <a:miter lim="800000"/>
          </a:ln>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srgbClr val="F79646">
                  <a:lumMod val="75000"/>
                </a:srgbClr>
              </a:solidFill>
              <a:effectLst/>
              <a:uLnTx/>
              <a:uFillTx/>
              <a:latin typeface="Calibri" panose="020F0502020204030204" pitchFamily="34" charset="0"/>
              <a:ea typeface="宋体" panose="02010600030101010101" pitchFamily="2" charset="-122"/>
              <a:cs typeface="+mn-cs"/>
            </a:endParaRPr>
          </a:p>
        </p:txBody>
      </p:sp>
      <p:pic>
        <p:nvPicPr>
          <p:cNvPr id="2097187" name="Picture 5" descr="C:\Documents and Settings\Administrator\桌面\1.jpg"/>
          <p:cNvPicPr/>
          <p:nvPr/>
        </p:nvPicPr>
        <p:blipFill>
          <a:blip r:embed="rId2"/>
          <a:stretch>
            <a:fillRect/>
          </a:stretch>
        </p:blipFill>
        <p:spPr>
          <a:xfrm>
            <a:off x="1537097" y="2286001"/>
            <a:ext cx="1522809" cy="1088231"/>
          </a:xfrm>
          <a:prstGeom prst="rect">
            <a:avLst/>
          </a:prstGeom>
          <a:noFill/>
          <a:ln w="9525">
            <a:noFill/>
          </a:ln>
        </p:spPr>
      </p:pic>
      <p:pic>
        <p:nvPicPr>
          <p:cNvPr id="2097188" name="Picture 6" descr="C:\Documents and Settings\Administrator\桌面\2.jpg"/>
          <p:cNvPicPr/>
          <p:nvPr/>
        </p:nvPicPr>
        <p:blipFill>
          <a:blip r:embed="rId3"/>
          <a:stretch>
            <a:fillRect/>
          </a:stretch>
        </p:blipFill>
        <p:spPr>
          <a:xfrm>
            <a:off x="4572000" y="2288382"/>
            <a:ext cx="1522810" cy="1088231"/>
          </a:xfrm>
          <a:prstGeom prst="rect">
            <a:avLst/>
          </a:prstGeom>
          <a:noFill/>
          <a:ln w="9525">
            <a:noFill/>
          </a:ln>
        </p:spPr>
      </p:pic>
      <p:pic>
        <p:nvPicPr>
          <p:cNvPr id="2097189" name="Picture 7" descr="C:\Documents and Settings\Administrator\桌面\3.jpg"/>
          <p:cNvPicPr/>
          <p:nvPr/>
        </p:nvPicPr>
        <p:blipFill>
          <a:blip r:embed="rId4"/>
          <a:stretch>
            <a:fillRect/>
          </a:stretch>
        </p:blipFill>
        <p:spPr>
          <a:xfrm>
            <a:off x="6096000" y="3369469"/>
            <a:ext cx="1522810" cy="1088231"/>
          </a:xfrm>
          <a:prstGeom prst="rect">
            <a:avLst/>
          </a:prstGeom>
          <a:noFill/>
          <a:ln w="9525">
            <a:noFill/>
          </a:ln>
        </p:spPr>
      </p:pic>
      <p:pic>
        <p:nvPicPr>
          <p:cNvPr id="2097190" name="Picture 8" descr="C:\Documents and Settings\Administrator\桌面\4.jpg"/>
          <p:cNvPicPr/>
          <p:nvPr/>
        </p:nvPicPr>
        <p:blipFill>
          <a:blip r:embed="rId5"/>
          <a:stretch>
            <a:fillRect/>
          </a:stretch>
        </p:blipFill>
        <p:spPr>
          <a:xfrm>
            <a:off x="3049191" y="3374232"/>
            <a:ext cx="1522809" cy="1088231"/>
          </a:xfrm>
          <a:prstGeom prst="rect">
            <a:avLst/>
          </a:prstGeom>
          <a:noFill/>
          <a:ln w="9525">
            <a:noFill/>
          </a:ln>
        </p:spPr>
      </p:pic>
      <p:sp>
        <p:nvSpPr>
          <p:cNvPr id="1048789" name="标题 1"/>
          <p:cNvSpPr>
            <a:spLocks noGrp="1"/>
          </p:cNvSpPr>
          <p:nvPr>
            <p:ph type="title"/>
          </p:nvPr>
        </p:nvSpPr>
        <p:spPr>
          <a:xfrm>
            <a:off x="683568" y="1426083"/>
            <a:ext cx="8154906" cy="553998"/>
          </a:xfrm>
        </p:spPr>
        <p:txBody>
          <a:bodyPr/>
          <a:lstStyle>
            <a:lvl1pPr algn="ctr">
              <a:defRPr sz="3000">
                <a:solidFill>
                  <a:srgbClr val="630D5F"/>
                </a:solidFill>
              </a:defRPr>
            </a:lvl1pPr>
          </a:lstStyle>
          <a:p>
            <a:endParaRPr lang="zh-CN" altLang="en-US"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84" name="日期占位符 1"/>
          <p:cNvSpPr>
            <a:spLocks noGrp="1"/>
          </p:cNvSpPr>
          <p:nvPr>
            <p:ph type="dt" sz="half" idx="2"/>
          </p:nvPr>
        </p:nvSpPr>
        <p:spPr>
          <a:xfrm>
            <a:off x="628650" y="4767263"/>
            <a:ext cx="20574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fld id="{3A6E3F11-7CA2-7C46-9D23-E4B03D42F68A}" type="datetime1">
              <a:rPr kumimoji="0" lang="zh-CN" altLang="en-US" sz="1350" b="0" i="0" u="none" strike="noStrike" kern="1200" cap="none" spc="0" normalizeH="0" baseline="0" noProof="1" smtClean="0">
                <a:ln>
                  <a:noFill/>
                </a:ln>
                <a:solidFill>
                  <a:prstClr val="black"/>
                </a:solidFill>
                <a:effectLst/>
                <a:uLnTx/>
                <a:uFillTx/>
                <a:latin typeface="Calibri" panose="020F0502020204030204" pitchFamily="34" charset="0"/>
                <a:ea typeface="宋体" panose="02010600030101010101" pitchFamily="2" charset="-122"/>
                <a:cs typeface="+mn-cs"/>
              </a:rPr>
              <a:t>2024/10/13</a:t>
            </a:fld>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5" name="页脚占位符 2"/>
          <p:cNvSpPr>
            <a:spLocks noGrp="1"/>
          </p:cNvSpPr>
          <p:nvPr>
            <p:ph type="ftr" sz="quarter" idx="3"/>
          </p:nvPr>
        </p:nvSpPr>
        <p:spPr>
          <a:xfrm>
            <a:off x="3028950" y="4767263"/>
            <a:ext cx="30861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6" name="灯片编号占位符 3"/>
          <p:cNvSpPr>
            <a:spLocks noGrp="1"/>
          </p:cNvSpPr>
          <p:nvPr>
            <p:ph type="sldNum" sz="quarter" idx="4"/>
          </p:nvPr>
        </p:nvSpPr>
        <p:spPr>
          <a:xfrm>
            <a:off x="6457950" y="4767263"/>
            <a:ext cx="2057400" cy="273844"/>
          </a:xfrm>
        </p:spPr>
        <p:txBody>
          <a:bodyPr vert="horz" wrap="square" lIns="91440" tIns="45720" rIns="91440" bIns="45720" numCol="1" anchor="t" anchorCtr="0" compatLnSpc="1"/>
          <a:lstStyle>
            <a:lvl1pPr eaLnBrk="1" hangingPunct="1">
              <a:defRPr smtClean="0"/>
            </a:lvl1pPr>
          </a:lstStyle>
          <a:p>
            <a:pPr marL="0" marR="0" lvl="0" indent="0" algn="l" defTabSz="685800" rtl="0" eaLnBrk="1" fontAlgn="base" latinLnBrk="0" hangingPunct="1">
              <a:lnSpc>
                <a:spcPct val="100000"/>
              </a:lnSpc>
              <a:spcBef>
                <a:spcPct val="0"/>
              </a:spcBef>
              <a:spcAft>
                <a:spcPct val="0"/>
              </a:spcAft>
              <a:buClrTx/>
              <a:buSzTx/>
              <a:buFontTx/>
              <a:buNone/>
            </a:pPr>
            <a:fld id="{DE2D1913-7E4E-494B-BB9D-C7D6A017BB24}" type="slidenum">
              <a:rPr kumimoji="0" lang="zh-CN" altLang="en-US" sz="135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30" name="标题 1"/>
          <p:cNvSpPr>
            <a:spLocks noGrp="1"/>
          </p:cNvSpPr>
          <p:nvPr>
            <p:ph type="title"/>
          </p:nvPr>
        </p:nvSpPr>
        <p:spPr>
          <a:xfrm>
            <a:off x="722317" y="3305176"/>
            <a:ext cx="7772400" cy="1021556"/>
          </a:xfrm>
        </p:spPr>
        <p:txBody>
          <a:bodyPr anchor="t"/>
          <a:lstStyle>
            <a:lvl1pPr algn="l">
              <a:defRPr sz="4000" b="1" cap="all"/>
            </a:lvl1pPr>
          </a:lstStyle>
          <a:p>
            <a:r>
              <a:rPr lang="zh-CN" altLang="en-US"/>
              <a:t>单击此处编辑母版标题样式</a:t>
            </a:r>
          </a:p>
        </p:txBody>
      </p:sp>
      <p:sp>
        <p:nvSpPr>
          <p:cNvPr id="1048731" name="文本占位符 2"/>
          <p:cNvSpPr>
            <a:spLocks noGrp="1"/>
          </p:cNvSpPr>
          <p:nvPr>
            <p:ph type="body" idx="1"/>
          </p:nvPr>
        </p:nvSpPr>
        <p:spPr>
          <a:xfrm>
            <a:off x="722317" y="2180038"/>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048732" name="日期占位符 3"/>
          <p:cNvSpPr>
            <a:spLocks noGrp="1"/>
          </p:cNvSpPr>
          <p:nvPr>
            <p:ph type="dt" sz="half" idx="10"/>
          </p:nvPr>
        </p:nvSpPr>
        <p:spPr/>
        <p:txBody>
          <a:bodyPr/>
          <a:lstStyle/>
          <a:p>
            <a:fld id="{3AE12B8A-0A79-8043-B90B-DA6CB2165651}" type="datetime1">
              <a:rPr lang="zh-CN" altLang="en-US" smtClean="0"/>
              <a:t>2024/10/13</a:t>
            </a:fld>
            <a:endParaRPr lang="zh-CN" altLang="en-US"/>
          </a:p>
        </p:txBody>
      </p:sp>
      <p:sp>
        <p:nvSpPr>
          <p:cNvPr id="1048733" name="页脚占位符 4"/>
          <p:cNvSpPr>
            <a:spLocks noGrp="1"/>
          </p:cNvSpPr>
          <p:nvPr>
            <p:ph type="ftr" sz="quarter" idx="11"/>
          </p:nvPr>
        </p:nvSpPr>
        <p:spPr/>
        <p:txBody>
          <a:bodyPr/>
          <a:lstStyle/>
          <a:p>
            <a:endParaRPr lang="zh-CN" altLang="en-US"/>
          </a:p>
        </p:txBody>
      </p:sp>
      <p:sp>
        <p:nvSpPr>
          <p:cNvPr id="1048734"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35" name="标题 1"/>
          <p:cNvSpPr>
            <a:spLocks noGrp="1"/>
          </p:cNvSpPr>
          <p:nvPr>
            <p:ph type="title"/>
          </p:nvPr>
        </p:nvSpPr>
        <p:spPr/>
        <p:txBody>
          <a:bodyPr/>
          <a:lstStyle/>
          <a:p>
            <a:r>
              <a:rPr lang="zh-CN" altLang="en-US"/>
              <a:t>单击此处编辑母版标题样式</a:t>
            </a:r>
          </a:p>
        </p:txBody>
      </p:sp>
      <p:sp>
        <p:nvSpPr>
          <p:cNvPr id="1048736" name="内容占位符 2"/>
          <p:cNvSpPr>
            <a:spLocks noGrp="1"/>
          </p:cNvSpPr>
          <p:nvPr>
            <p:ph sz="half" idx="1"/>
          </p:nvPr>
        </p:nvSpPr>
        <p:spPr>
          <a:xfrm>
            <a:off x="457204"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7" name="内容占位符 3"/>
          <p:cNvSpPr>
            <a:spLocks noGrp="1"/>
          </p:cNvSpPr>
          <p:nvPr>
            <p:ph sz="half" idx="2"/>
          </p:nvPr>
        </p:nvSpPr>
        <p:spPr>
          <a:xfrm>
            <a:off x="4648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8" name="日期占位符 4"/>
          <p:cNvSpPr>
            <a:spLocks noGrp="1"/>
          </p:cNvSpPr>
          <p:nvPr>
            <p:ph type="dt" sz="half" idx="10"/>
          </p:nvPr>
        </p:nvSpPr>
        <p:spPr/>
        <p:txBody>
          <a:bodyPr/>
          <a:lstStyle/>
          <a:p>
            <a:fld id="{DDD527DF-44AA-4A47-A7FF-46D24A50165C}" type="datetime1">
              <a:rPr lang="zh-CN" altLang="en-US" smtClean="0"/>
              <a:t>2024/10/13</a:t>
            </a:fld>
            <a:endParaRPr lang="zh-CN" altLang="en-US"/>
          </a:p>
        </p:txBody>
      </p:sp>
      <p:sp>
        <p:nvSpPr>
          <p:cNvPr id="1048739" name="页脚占位符 5"/>
          <p:cNvSpPr>
            <a:spLocks noGrp="1"/>
          </p:cNvSpPr>
          <p:nvPr>
            <p:ph type="ftr" sz="quarter" idx="11"/>
          </p:nvPr>
        </p:nvSpPr>
        <p:spPr/>
        <p:txBody>
          <a:bodyPr/>
          <a:lstStyle/>
          <a:p>
            <a:endParaRPr lang="zh-CN" altLang="en-US"/>
          </a:p>
        </p:txBody>
      </p:sp>
      <p:sp>
        <p:nvSpPr>
          <p:cNvPr id="1048740"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41" name="标题 1"/>
          <p:cNvSpPr>
            <a:spLocks noGrp="1"/>
          </p:cNvSpPr>
          <p:nvPr>
            <p:ph type="title"/>
          </p:nvPr>
        </p:nvSpPr>
        <p:spPr/>
        <p:txBody>
          <a:bodyPr/>
          <a:lstStyle/>
          <a:p>
            <a:r>
              <a:rPr lang="zh-CN" altLang="en-US"/>
              <a:t>单击此处编辑母版标题样式</a:t>
            </a:r>
          </a:p>
        </p:txBody>
      </p:sp>
      <p:sp>
        <p:nvSpPr>
          <p:cNvPr id="1048742" name="文本占位符 2"/>
          <p:cNvSpPr>
            <a:spLocks noGrp="1"/>
          </p:cNvSpPr>
          <p:nvPr>
            <p:ph type="body" idx="1"/>
          </p:nvPr>
        </p:nvSpPr>
        <p:spPr>
          <a:xfrm>
            <a:off x="457200" y="1151339"/>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3" name="内容占位符 3"/>
          <p:cNvSpPr>
            <a:spLocks noGrp="1"/>
          </p:cNvSpPr>
          <p:nvPr>
            <p:ph sz="half" idx="2"/>
          </p:nvPr>
        </p:nvSpPr>
        <p:spPr>
          <a:xfrm>
            <a:off x="457200" y="1631160"/>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4" name="文本占位符 4"/>
          <p:cNvSpPr>
            <a:spLocks noGrp="1"/>
          </p:cNvSpPr>
          <p:nvPr>
            <p:ph type="body" sz="quarter" idx="3"/>
          </p:nvPr>
        </p:nvSpPr>
        <p:spPr>
          <a:xfrm>
            <a:off x="4645026" y="1151339"/>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5" name="内容占位符 5"/>
          <p:cNvSpPr>
            <a:spLocks noGrp="1"/>
          </p:cNvSpPr>
          <p:nvPr>
            <p:ph sz="quarter" idx="4"/>
          </p:nvPr>
        </p:nvSpPr>
        <p:spPr>
          <a:xfrm>
            <a:off x="4645026" y="1631160"/>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6" name="日期占位符 6"/>
          <p:cNvSpPr>
            <a:spLocks noGrp="1"/>
          </p:cNvSpPr>
          <p:nvPr>
            <p:ph type="dt" sz="half" idx="10"/>
          </p:nvPr>
        </p:nvSpPr>
        <p:spPr/>
        <p:txBody>
          <a:bodyPr/>
          <a:lstStyle/>
          <a:p>
            <a:fld id="{6836FD5D-87FF-724E-A018-904C8DA36E87}" type="datetime1">
              <a:rPr lang="zh-CN" altLang="en-US" smtClean="0"/>
              <a:t>2024/10/13</a:t>
            </a:fld>
            <a:endParaRPr lang="zh-CN" altLang="en-US"/>
          </a:p>
        </p:txBody>
      </p:sp>
      <p:sp>
        <p:nvSpPr>
          <p:cNvPr id="1048747" name="页脚占位符 7"/>
          <p:cNvSpPr>
            <a:spLocks noGrp="1"/>
          </p:cNvSpPr>
          <p:nvPr>
            <p:ph type="ftr" sz="quarter" idx="11"/>
          </p:nvPr>
        </p:nvSpPr>
        <p:spPr/>
        <p:txBody>
          <a:bodyPr/>
          <a:lstStyle/>
          <a:p>
            <a:endParaRPr lang="zh-CN" altLang="en-US"/>
          </a:p>
        </p:txBody>
      </p:sp>
      <p:sp>
        <p:nvSpPr>
          <p:cNvPr id="1048748" name="灯片编号占位符 8"/>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05" name="标题 1"/>
          <p:cNvSpPr>
            <a:spLocks noGrp="1"/>
          </p:cNvSpPr>
          <p:nvPr>
            <p:ph type="title"/>
          </p:nvPr>
        </p:nvSpPr>
        <p:spPr/>
        <p:txBody>
          <a:bodyPr/>
          <a:lstStyle/>
          <a:p>
            <a:r>
              <a:rPr lang="zh-CN" altLang="en-US"/>
              <a:t>单击此处编辑母版标题样式</a:t>
            </a:r>
          </a:p>
        </p:txBody>
      </p:sp>
      <p:sp>
        <p:nvSpPr>
          <p:cNvPr id="1048706" name="日期占位符 2"/>
          <p:cNvSpPr>
            <a:spLocks noGrp="1"/>
          </p:cNvSpPr>
          <p:nvPr>
            <p:ph type="dt" sz="half" idx="10"/>
          </p:nvPr>
        </p:nvSpPr>
        <p:spPr/>
        <p:txBody>
          <a:bodyPr/>
          <a:lstStyle/>
          <a:p>
            <a:fld id="{FF9122B6-D467-7141-A8DD-2AFCB88D0744}" type="datetime1">
              <a:rPr lang="zh-CN" altLang="en-US" smtClean="0"/>
              <a:t>2024/10/13</a:t>
            </a:fld>
            <a:endParaRPr lang="zh-CN" altLang="en-US"/>
          </a:p>
        </p:txBody>
      </p:sp>
      <p:sp>
        <p:nvSpPr>
          <p:cNvPr id="1048707" name="页脚占位符 3"/>
          <p:cNvSpPr>
            <a:spLocks noGrp="1"/>
          </p:cNvSpPr>
          <p:nvPr>
            <p:ph type="ftr" sz="quarter" idx="11"/>
          </p:nvPr>
        </p:nvSpPr>
        <p:spPr/>
        <p:txBody>
          <a:bodyPr/>
          <a:lstStyle/>
          <a:p>
            <a:endParaRPr lang="zh-CN" altLang="en-US"/>
          </a:p>
        </p:txBody>
      </p:sp>
      <p:sp>
        <p:nvSpPr>
          <p:cNvPr id="1048708" name="灯片编号占位符 4"/>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49" name="日期占位符 1"/>
          <p:cNvSpPr>
            <a:spLocks noGrp="1"/>
          </p:cNvSpPr>
          <p:nvPr>
            <p:ph type="dt" sz="half" idx="10"/>
          </p:nvPr>
        </p:nvSpPr>
        <p:spPr/>
        <p:txBody>
          <a:bodyPr/>
          <a:lstStyle/>
          <a:p>
            <a:fld id="{17213F8F-DDBB-4540-BE30-2278200C1FF4}" type="datetime1">
              <a:rPr lang="zh-CN" altLang="en-US" smtClean="0"/>
              <a:t>2024/10/13</a:t>
            </a:fld>
            <a:endParaRPr lang="zh-CN" altLang="en-US"/>
          </a:p>
        </p:txBody>
      </p:sp>
      <p:sp>
        <p:nvSpPr>
          <p:cNvPr id="1048750" name="页脚占位符 2"/>
          <p:cNvSpPr>
            <a:spLocks noGrp="1"/>
          </p:cNvSpPr>
          <p:nvPr>
            <p:ph type="ftr" sz="quarter" idx="11"/>
          </p:nvPr>
        </p:nvSpPr>
        <p:spPr/>
        <p:txBody>
          <a:bodyPr/>
          <a:lstStyle/>
          <a:p>
            <a:endParaRPr lang="zh-CN" altLang="en-US"/>
          </a:p>
        </p:txBody>
      </p:sp>
      <p:sp>
        <p:nvSpPr>
          <p:cNvPr id="1048751" name="灯片编号占位符 3"/>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52" name="标题 1"/>
          <p:cNvSpPr>
            <a:spLocks noGrp="1"/>
          </p:cNvSpPr>
          <p:nvPr>
            <p:ph type="title"/>
          </p:nvPr>
        </p:nvSpPr>
        <p:spPr>
          <a:xfrm>
            <a:off x="457202" y="204790"/>
            <a:ext cx="3008313" cy="871538"/>
          </a:xfrm>
        </p:spPr>
        <p:txBody>
          <a:bodyPr anchor="b"/>
          <a:lstStyle>
            <a:lvl1pPr algn="l">
              <a:defRPr sz="2000" b="1"/>
            </a:lvl1pPr>
          </a:lstStyle>
          <a:p>
            <a:r>
              <a:rPr lang="zh-CN" altLang="en-US"/>
              <a:t>单击此处编辑母版标题样式</a:t>
            </a:r>
          </a:p>
        </p:txBody>
      </p:sp>
      <p:sp>
        <p:nvSpPr>
          <p:cNvPr id="104875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54" name="文本占位符 3"/>
          <p:cNvSpPr>
            <a:spLocks noGrp="1"/>
          </p:cNvSpPr>
          <p:nvPr>
            <p:ph type="body" sz="half" idx="2"/>
          </p:nvPr>
        </p:nvSpPr>
        <p:spPr>
          <a:xfrm>
            <a:off x="457202" y="1076330"/>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55" name="日期占位符 4"/>
          <p:cNvSpPr>
            <a:spLocks noGrp="1"/>
          </p:cNvSpPr>
          <p:nvPr>
            <p:ph type="dt" sz="half" idx="10"/>
          </p:nvPr>
        </p:nvSpPr>
        <p:spPr/>
        <p:txBody>
          <a:bodyPr/>
          <a:lstStyle/>
          <a:p>
            <a:fld id="{F2DC1402-2884-9841-8197-B48C1D99F3B2}" type="datetime1">
              <a:rPr lang="zh-CN" altLang="en-US" smtClean="0"/>
              <a:t>2024/10/13</a:t>
            </a:fld>
            <a:endParaRPr lang="zh-CN" altLang="en-US"/>
          </a:p>
        </p:txBody>
      </p:sp>
      <p:sp>
        <p:nvSpPr>
          <p:cNvPr id="1048756" name="页脚占位符 5"/>
          <p:cNvSpPr>
            <a:spLocks noGrp="1"/>
          </p:cNvSpPr>
          <p:nvPr>
            <p:ph type="ftr" sz="quarter" idx="11"/>
          </p:nvPr>
        </p:nvSpPr>
        <p:spPr/>
        <p:txBody>
          <a:bodyPr/>
          <a:lstStyle/>
          <a:p>
            <a:endParaRPr lang="zh-CN" altLang="en-US"/>
          </a:p>
        </p:txBody>
      </p:sp>
      <p:sp>
        <p:nvSpPr>
          <p:cNvPr id="1048757"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19"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1048720" name="图片占位符 2"/>
          <p:cNvSpPr>
            <a:spLocks noGrp="1"/>
          </p:cNvSpPr>
          <p:nvPr>
            <p:ph type="pic" idx="1"/>
          </p:nvPr>
        </p:nvSpPr>
        <p:spPr>
          <a:xfrm>
            <a:off x="1792288" y="45958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21" name="文本占位符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22" name="日期占位符 4"/>
          <p:cNvSpPr>
            <a:spLocks noGrp="1"/>
          </p:cNvSpPr>
          <p:nvPr>
            <p:ph type="dt" sz="half" idx="10"/>
          </p:nvPr>
        </p:nvSpPr>
        <p:spPr/>
        <p:txBody>
          <a:bodyPr/>
          <a:lstStyle/>
          <a:p>
            <a:fld id="{795CD2D3-6E35-8F47-9F4E-F4E7FAAA04F0}" type="datetime1">
              <a:rPr lang="zh-CN" altLang="en-US" smtClean="0"/>
              <a:t>2024/10/13</a:t>
            </a:fld>
            <a:endParaRPr lang="zh-CN" altLang="en-US"/>
          </a:p>
        </p:txBody>
      </p:sp>
      <p:sp>
        <p:nvSpPr>
          <p:cNvPr id="1048723" name="页脚占位符 5"/>
          <p:cNvSpPr>
            <a:spLocks noGrp="1"/>
          </p:cNvSpPr>
          <p:nvPr>
            <p:ph type="ftr" sz="quarter" idx="11"/>
          </p:nvPr>
        </p:nvSpPr>
        <p:spPr/>
        <p:txBody>
          <a:bodyPr/>
          <a:lstStyle/>
          <a:p>
            <a:endParaRPr lang="zh-CN" altLang="en-US"/>
          </a:p>
        </p:txBody>
      </p:sp>
      <p:sp>
        <p:nvSpPr>
          <p:cNvPr id="1048724"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6"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27"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28" name="日期占位符 3"/>
          <p:cNvSpPr>
            <a:spLocks noGrp="1"/>
          </p:cNvSpPr>
          <p:nvPr>
            <p:ph type="dt" sz="half" idx="2"/>
          </p:nvPr>
        </p:nvSpPr>
        <p:spPr>
          <a:xfrm>
            <a:off x="457200" y="4767263"/>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fld id="{23DBFDC3-E906-A94A-8665-3FF24AC55B08}" type="datetime1">
              <a:rPr lang="zh-CN" altLang="en-US" smtClean="0"/>
              <a:t>2024/10/13</a:t>
            </a:fld>
            <a:endParaRPr lang="zh-CN" altLang="en-US"/>
          </a:p>
        </p:txBody>
      </p:sp>
      <p:sp>
        <p:nvSpPr>
          <p:cNvPr id="1048629" name="页脚占位符 4"/>
          <p:cNvSpPr>
            <a:spLocks noGrp="1"/>
          </p:cNvSpPr>
          <p:nvPr>
            <p:ph type="ftr" sz="quarter" idx="3"/>
          </p:nvPr>
        </p:nvSpPr>
        <p:spPr>
          <a:xfrm>
            <a:off x="3124204" y="4767263"/>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endParaRPr lang="zh-CN" altLang="en-US"/>
          </a:p>
        </p:txBody>
      </p:sp>
      <p:sp>
        <p:nvSpPr>
          <p:cNvPr id="1048630" name="灯片编号占位符 5"/>
          <p:cNvSpPr>
            <a:spLocks noGrp="1"/>
          </p:cNvSpPr>
          <p:nvPr>
            <p:ph type="sldNum" sz="quarter" idx="4"/>
          </p:nvPr>
        </p:nvSpPr>
        <p:spPr>
          <a:xfrm>
            <a:off x="6553200" y="4767263"/>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fld id="{09FCBBE2-63E4-4E90-8897-D61F1A357E4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04"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05"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06" name="日期占位符 3"/>
          <p:cNvSpPr>
            <a:spLocks noGrp="1"/>
          </p:cNvSpPr>
          <p:nvPr>
            <p:ph type="dt" sz="half" idx="2"/>
          </p:nvPr>
        </p:nvSpPr>
        <p:spPr>
          <a:xfrm>
            <a:off x="457200" y="4767264"/>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pPr defTabSz="914400"/>
            <a:fld id="{3C6AE5CD-E0DB-BC4D-AEAA-335A36D705B2}" type="datetime1">
              <a:rPr lang="zh-CN" altLang="en-US" smtClean="0">
                <a:solidFill>
                  <a:prstClr val="black">
                    <a:tint val="75000"/>
                  </a:prstClr>
                </a:solidFill>
              </a:rPr>
              <a:t>2024/10/13</a:t>
            </a:fld>
            <a:endParaRPr lang="zh-CN" altLang="en-US">
              <a:solidFill>
                <a:prstClr val="black">
                  <a:tint val="75000"/>
                </a:prstClr>
              </a:solidFill>
            </a:endParaRPr>
          </a:p>
        </p:txBody>
      </p:sp>
      <p:sp>
        <p:nvSpPr>
          <p:cNvPr id="1048607" name="页脚占位符 4"/>
          <p:cNvSpPr>
            <a:spLocks noGrp="1"/>
          </p:cNvSpPr>
          <p:nvPr>
            <p:ph type="ftr" sz="quarter" idx="3"/>
          </p:nvPr>
        </p:nvSpPr>
        <p:spPr>
          <a:xfrm>
            <a:off x="3124204" y="4767264"/>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1048608" name="灯片编号占位符 5"/>
          <p:cNvSpPr>
            <a:spLocks noGrp="1"/>
          </p:cNvSpPr>
          <p:nvPr>
            <p:ph type="sldNum" sz="quarter" idx="4"/>
          </p:nvPr>
        </p:nvSpPr>
        <p:spPr>
          <a:xfrm>
            <a:off x="6553200" y="4767264"/>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pPr defTabSz="914400"/>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9"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776" name="标题占位符 1"/>
          <p:cNvSpPr>
            <a:spLocks noGrp="1"/>
          </p:cNvSpPr>
          <p:nvPr>
            <p:ph type="title"/>
          </p:nvPr>
        </p:nvSpPr>
        <p:spPr>
          <a:xfrm>
            <a:off x="2556273" y="403772"/>
            <a:ext cx="6130528" cy="461665"/>
          </a:xfrm>
          <a:prstGeom prst="rect">
            <a:avLst/>
          </a:prstGeom>
          <a:noFill/>
          <a:ln w="9525">
            <a:noFill/>
          </a:ln>
        </p:spPr>
        <p:txBody>
          <a:bodyPr anchor="ctr">
            <a:spAutoFit/>
          </a:bodyPr>
          <a:lstStyle/>
          <a:p>
            <a:pPr lvl="0"/>
            <a:r>
              <a:rPr lang="zh-CN" altLang="en-US" dirty="0"/>
              <a:t>单击此处编辑母版标题样式</a:t>
            </a:r>
          </a:p>
        </p:txBody>
      </p:sp>
      <p:sp>
        <p:nvSpPr>
          <p:cNvPr id="1048777" name="文本占位符 2"/>
          <p:cNvSpPr>
            <a:spLocks noGrp="1"/>
          </p:cNvSpPr>
          <p:nvPr>
            <p:ph type="body"/>
          </p:nvPr>
        </p:nvSpPr>
        <p:spPr>
          <a:xfrm>
            <a:off x="457200" y="1200150"/>
            <a:ext cx="8229600" cy="1191095"/>
          </a:xfrm>
          <a:prstGeom prst="rect">
            <a:avLst/>
          </a:prstGeom>
          <a:noFill/>
          <a:ln w="9525">
            <a:noFill/>
          </a:ln>
        </p:spPr>
        <p:txBody>
          <a:bodyPr>
            <a:spAutoFit/>
          </a:bodyPr>
          <a:lstStyle/>
          <a:p>
            <a:pPr lvl="0"/>
            <a:r>
              <a:rPr lang="en-US" altLang="en-US" dirty="0"/>
              <a:t>单击此处编辑母版文本样式</a:t>
            </a:r>
          </a:p>
          <a:p>
            <a:pPr lvl="1"/>
            <a:r>
              <a:rPr lang="en-US" altLang="en-US" dirty="0"/>
              <a:t>第二级</a:t>
            </a:r>
            <a:endParaRPr lang="en-US" altLang="zh-CN" dirty="0"/>
          </a:p>
          <a:p>
            <a:pPr lvl="2"/>
            <a:r>
              <a:rPr lang="en-US" altLang="zh-CN" dirty="0"/>
              <a:t> </a:t>
            </a:r>
            <a:r>
              <a:rPr lang="en-US" altLang="en-US" dirty="0"/>
              <a:t>第三级</a:t>
            </a:r>
          </a:p>
        </p:txBody>
      </p:sp>
      <p:pic>
        <p:nvPicPr>
          <p:cNvPr id="2097186" name="Picture 11"/>
          <p:cNvPicPr/>
          <p:nvPr/>
        </p:nvPicPr>
        <p:blipFill>
          <a:blip r:embed="rId14"/>
          <a:stretch>
            <a:fillRect/>
          </a:stretch>
        </p:blipFill>
        <p:spPr>
          <a:xfrm>
            <a:off x="6238875" y="2343150"/>
            <a:ext cx="2600325" cy="26003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r" rtl="0" eaLnBrk="0" fontAlgn="base" hangingPunct="0">
        <a:spcBef>
          <a:spcPct val="0"/>
        </a:spcBef>
        <a:spcAft>
          <a:spcPct val="0"/>
        </a:spcAft>
        <a:defRPr sz="2400" b="1" kern="1200">
          <a:solidFill>
            <a:srgbClr val="630D5F"/>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5pPr>
      <a:lvl6pPr marL="3429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100" b="1" kern="1200">
          <a:solidFill>
            <a:srgbClr val="630D5F"/>
          </a:solidFill>
          <a:latin typeface="微软雅黑" panose="020B0503020204020204" pitchFamily="34" charset="-122"/>
          <a:ea typeface="微软雅黑" panose="020B0503020204020204" pitchFamily="34" charset="-122"/>
          <a:cs typeface="+mn-cs"/>
        </a:defRPr>
      </a:lvl1pPr>
      <a:lvl2pPr marL="603885" indent="-260985" algn="l" rtl="0" eaLnBrk="0" fontAlgn="base" hangingPunct="0">
        <a:spcBef>
          <a:spcPct val="20000"/>
        </a:spcBef>
        <a:spcAft>
          <a:spcPct val="0"/>
        </a:spcAft>
        <a:buFont typeface="Wingdings" panose="05000000000000000000" pitchFamily="2" charset="2"/>
        <a:buChar char="Ø"/>
        <a:defRPr sz="2100" b="1"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rtl="0" eaLnBrk="0" fontAlgn="base" hangingPunct="0">
        <a:spcBef>
          <a:spcPct val="20000"/>
        </a:spcBef>
        <a:spcAft>
          <a:spcPct val="0"/>
        </a:spcAft>
        <a:buFont typeface="Wingdings" panose="05000000000000000000" pitchFamily="2" charset="2"/>
        <a:buChar char="ü"/>
        <a:defRPr sz="2100" b="1" kern="1200">
          <a:solidFill>
            <a:srgbClr val="E46C0A"/>
          </a:solidFill>
          <a:latin typeface="微软雅黑" panose="020B0503020204020204" pitchFamily="34" charset="-122"/>
          <a:ea typeface="微软雅黑" panose="020B0503020204020204" pitchFamily="34" charset="-122"/>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7.xml"/><Relationship Id="rId1" Type="http://schemas.openxmlformats.org/officeDocument/2006/relationships/tags" Target="../tags/tag7.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82.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1.w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85.wmf"/><Relationship Id="rId4"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5.xml"/><Relationship Id="rId5" Type="http://schemas.openxmlformats.org/officeDocument/2006/relationships/image" Target="../media/image88.jpe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15.xml"/><Relationship Id="rId5" Type="http://schemas.openxmlformats.org/officeDocument/2006/relationships/image" Target="../media/image95.jpe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15.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104.jpe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15.xml"/><Relationship Id="rId5" Type="http://schemas.openxmlformats.org/officeDocument/2006/relationships/image" Target="../media/image109.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113.png"/><Relationship Id="rId2" Type="http://schemas.openxmlformats.org/officeDocument/2006/relationships/slideLayout" Target="../slideLayouts/slideLayout17.xml"/><Relationship Id="rId1" Type="http://schemas.openxmlformats.org/officeDocument/2006/relationships/tags" Target="../tags/tag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B2B4312-8799-E3FD-3B66-D2A3424C86A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48636" name="矩形 2"/>
          <p:cNvSpPr/>
          <p:nvPr/>
        </p:nvSpPr>
        <p:spPr>
          <a:xfrm>
            <a:off x="2705" y="769023"/>
            <a:ext cx="9144000" cy="1538522"/>
          </a:xfrm>
          <a:prstGeom prst="rect">
            <a:avLst/>
          </a:prstGeom>
          <a:solidFill>
            <a:srgbClr val="6E0F6D"/>
          </a:solidFill>
          <a:ln>
            <a:solidFill>
              <a:srgbClr val="6E0F6D"/>
            </a:solidFill>
          </a:ln>
        </p:spPr>
        <p:style>
          <a:lnRef idx="2">
            <a:schemeClr val="accent1">
              <a:shade val="50000"/>
            </a:schemeClr>
          </a:lnRef>
          <a:fillRef idx="1">
            <a:schemeClr val="accent1"/>
          </a:fillRef>
          <a:effectRef idx="0">
            <a:schemeClr val="accent1"/>
          </a:effectRef>
          <a:fontRef idx="minor">
            <a:schemeClr val="lt1"/>
          </a:fontRef>
        </p:style>
        <p:txBody>
          <a:bodyPr lIns="74990" tIns="37495" rIns="74990" bIns="37495" rtlCol="0" anchor="ctr"/>
          <a:lstStyle/>
          <a:p>
            <a:pPr algn="ctr" defTabSz="914400"/>
            <a:endParaRPr lang="zh-CN" altLang="en-US">
              <a:solidFill>
                <a:srgbClr val="6E0F6D"/>
              </a:solidFill>
              <a:latin typeface="Calibri" panose="020F0502020204030204"/>
              <a:ea typeface="宋体" panose="02010600030101010101" pitchFamily="2" charset="-122"/>
            </a:endParaRPr>
          </a:p>
        </p:txBody>
      </p:sp>
      <p:sp>
        <p:nvSpPr>
          <p:cNvPr id="1048637" name="Rectangle 3"/>
          <p:cNvSpPr>
            <a:spLocks noGrp="1" noChangeArrowheads="1"/>
          </p:cNvSpPr>
          <p:nvPr>
            <p:ph type="subTitle" idx="1"/>
          </p:nvPr>
        </p:nvSpPr>
        <p:spPr>
          <a:xfrm>
            <a:off x="2195736" y="3280283"/>
            <a:ext cx="4879340" cy="1856262"/>
          </a:xfrm>
        </p:spPr>
        <p:txBody>
          <a:bodyPr>
            <a:normAutofit/>
          </a:bodyPr>
          <a:lstStyle/>
          <a:p>
            <a:pPr>
              <a:lnSpc>
                <a:spcPct val="100000"/>
              </a:lnSpc>
              <a:spcBef>
                <a:spcPts val="1176"/>
              </a:spcBef>
              <a:spcAft>
                <a:spcPts val="1200"/>
              </a:spcAft>
            </a:pPr>
            <a:r>
              <a:rPr lang="zh-CN" altLang="en-US"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南 京 大 学</a:t>
            </a:r>
            <a:endParaRPr lang="en-US" altLang="zh-CN"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0000"/>
              </a:lnSpc>
              <a:spcBef>
                <a:spcPts val="1176"/>
              </a:spcBef>
              <a:spcAft>
                <a:spcPts val="1200"/>
              </a:spcAft>
            </a:pPr>
            <a:r>
              <a:rPr lang="zh-CN" altLang="en-US"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张 凯</a:t>
            </a:r>
            <a:endParaRPr lang="en-US" altLang="zh-CN"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0000"/>
              </a:lnSpc>
              <a:spcBef>
                <a:spcPts val="1176"/>
              </a:spcBef>
            </a:pPr>
            <a:r>
              <a:rPr lang="en-US" altLang="zh-CN"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2024.09.26</a:t>
            </a:r>
            <a:endParaRPr lang="zh-CN" altLang="en-US"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48638" name="矩形 1"/>
          <p:cNvSpPr/>
          <p:nvPr/>
        </p:nvSpPr>
        <p:spPr>
          <a:xfrm>
            <a:off x="611560" y="1275606"/>
            <a:ext cx="7776864" cy="639979"/>
          </a:xfrm>
          <a:prstGeom prst="rect">
            <a:avLst/>
          </a:prstGeom>
        </p:spPr>
        <p:txBody>
          <a:bodyPr wrap="square" lIns="74990" tIns="37495" rIns="74990" bIns="37495">
            <a:spAutoFit/>
          </a:bodyPr>
          <a:lstStyle/>
          <a:p>
            <a:pPr algn="ctr" defTabSz="571500">
              <a:lnSpc>
                <a:spcPts val="4375"/>
              </a:lnSpc>
            </a:pPr>
            <a:r>
              <a:rPr lang="zh-CN" altLang="en-US"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rPr>
              <a:t>数 学 建 模</a:t>
            </a:r>
            <a:endParaRPr lang="en-US" altLang="zh-CN"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25D1DC8-7D77-FFA4-0486-67CEDD216B22}"/>
              </a:ext>
            </a:extLst>
          </p:cNvPr>
          <p:cNvSpPr>
            <a:spLocks noGrp="1"/>
          </p:cNvSpPr>
          <p:nvPr>
            <p:ph type="sldNum" sz="quarter" idx="12"/>
          </p:nvPr>
        </p:nvSpPr>
        <p:spPr/>
        <p:txBody>
          <a:bodyPr/>
          <a:lstStyle/>
          <a:p>
            <a:fld id="{09FCBBE2-63E4-4E90-8897-D61F1A357E4C}" type="slidenum">
              <a:rPr lang="zh-CN" altLang="en-US" smtClean="0"/>
              <a:pPr/>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vs.</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图像插值</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10</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04FC75C4-9E77-46D8-BFCC-D25B16402F7A}"/>
              </a:ext>
            </a:extLst>
          </p:cNvPr>
          <p:cNvSpPr txBox="1"/>
          <p:nvPr/>
        </p:nvSpPr>
        <p:spPr>
          <a:xfrm>
            <a:off x="4932040" y="1563638"/>
            <a:ext cx="3240360" cy="369332"/>
          </a:xfrm>
          <a:prstGeom prst="rect">
            <a:avLst/>
          </a:prstGeom>
          <a:noFill/>
        </p:spPr>
        <p:txBody>
          <a:bodyPr wrap="square">
            <a:spAutoFit/>
          </a:bodyPr>
          <a:lstStyle/>
          <a:p>
            <a:r>
              <a:rPr lang="en" altLang="zh-CN" b="0" dirty="0">
                <a:solidFill>
                  <a:srgbClr val="000000"/>
                </a:solidFill>
                <a:effectLst/>
                <a:latin typeface="Menlo" panose="020B0609030804020204" pitchFamily="49" charset="0"/>
              </a:rPr>
              <a:t>print(np.uint8(</a:t>
            </a:r>
            <a:r>
              <a:rPr lang="en" altLang="zh-CN" b="0" dirty="0">
                <a:solidFill>
                  <a:srgbClr val="098658"/>
                </a:solidFill>
                <a:effectLst/>
                <a:latin typeface="Menlo" panose="020B0609030804020204" pitchFamily="49" charset="0"/>
              </a:rPr>
              <a:t>256</a:t>
            </a:r>
            <a:r>
              <a:rPr lang="en" altLang="zh-CN" b="0" dirty="0">
                <a:solidFill>
                  <a:srgbClr val="000000"/>
                </a:solidFill>
                <a:effectLst/>
                <a:latin typeface="Menlo" panose="020B0609030804020204" pitchFamily="49" charset="0"/>
              </a:rPr>
              <a:t>.))</a:t>
            </a:r>
          </a:p>
        </p:txBody>
      </p:sp>
      <p:sp>
        <p:nvSpPr>
          <p:cNvPr id="8" name="文本框 7">
            <a:extLst>
              <a:ext uri="{FF2B5EF4-FFF2-40B4-BE49-F238E27FC236}">
                <a16:creationId xmlns:a16="http://schemas.microsoft.com/office/drawing/2014/main" id="{70E70764-BD29-BFA4-FFEE-A22763F9EBA8}"/>
              </a:ext>
            </a:extLst>
          </p:cNvPr>
          <p:cNvSpPr txBox="1"/>
          <p:nvPr/>
        </p:nvSpPr>
        <p:spPr>
          <a:xfrm>
            <a:off x="971600" y="1570071"/>
            <a:ext cx="3240360" cy="369332"/>
          </a:xfrm>
          <a:prstGeom prst="rect">
            <a:avLst/>
          </a:prstGeom>
          <a:noFill/>
        </p:spPr>
        <p:txBody>
          <a:bodyPr wrap="square">
            <a:spAutoFit/>
          </a:bodyPr>
          <a:lstStyle/>
          <a:p>
            <a:r>
              <a:rPr lang="en" altLang="zh-CN" b="0" dirty="0">
                <a:solidFill>
                  <a:srgbClr val="000000"/>
                </a:solidFill>
                <a:effectLst/>
                <a:latin typeface="Menlo" panose="020B0609030804020204" pitchFamily="49" charset="0"/>
              </a:rPr>
              <a:t>print(np.uint8(-</a:t>
            </a:r>
            <a:r>
              <a:rPr lang="en" altLang="zh-CN" b="0" dirty="0">
                <a:solidFill>
                  <a:srgbClr val="098658"/>
                </a:solidFill>
                <a:effectLst/>
                <a:latin typeface="Menlo" panose="020B0609030804020204" pitchFamily="49" charset="0"/>
              </a:rPr>
              <a:t>1</a:t>
            </a:r>
            <a:r>
              <a:rPr lang="en" altLang="zh-CN" b="0" dirty="0">
                <a:solidFill>
                  <a:srgbClr val="000000"/>
                </a:solidFill>
                <a:effectLst/>
                <a:latin typeface="Menlo" panose="020B0609030804020204" pitchFamily="49" charset="0"/>
              </a:rPr>
              <a:t>.))</a:t>
            </a:r>
          </a:p>
        </p:txBody>
      </p:sp>
      <p:sp>
        <p:nvSpPr>
          <p:cNvPr id="9" name="文本框 8">
            <a:extLst>
              <a:ext uri="{FF2B5EF4-FFF2-40B4-BE49-F238E27FC236}">
                <a16:creationId xmlns:a16="http://schemas.microsoft.com/office/drawing/2014/main" id="{23AD6B2A-BE2D-3989-DD0E-4C51FB063130}"/>
              </a:ext>
            </a:extLst>
          </p:cNvPr>
          <p:cNvSpPr txBox="1"/>
          <p:nvPr/>
        </p:nvSpPr>
        <p:spPr>
          <a:xfrm>
            <a:off x="1963878" y="2856918"/>
            <a:ext cx="535724" cy="369332"/>
          </a:xfrm>
          <a:prstGeom prst="rect">
            <a:avLst/>
          </a:prstGeom>
          <a:noFill/>
        </p:spPr>
        <p:txBody>
          <a:bodyPr wrap="none" rtlCol="0">
            <a:spAutoFit/>
          </a:bodyPr>
          <a:lstStyle/>
          <a:p>
            <a:r>
              <a:rPr kumimoji="1" lang="en-US" altLang="zh-CN" dirty="0"/>
              <a:t>255</a:t>
            </a:r>
            <a:endParaRPr kumimoji="1" lang="zh-CN" altLang="en-US" dirty="0"/>
          </a:p>
        </p:txBody>
      </p:sp>
      <p:sp>
        <p:nvSpPr>
          <p:cNvPr id="10" name="文本框 9">
            <a:extLst>
              <a:ext uri="{FF2B5EF4-FFF2-40B4-BE49-F238E27FC236}">
                <a16:creationId xmlns:a16="http://schemas.microsoft.com/office/drawing/2014/main" id="{7F52940E-2689-6DC2-99B3-45B8DE0A4C71}"/>
              </a:ext>
            </a:extLst>
          </p:cNvPr>
          <p:cNvSpPr txBox="1"/>
          <p:nvPr/>
        </p:nvSpPr>
        <p:spPr>
          <a:xfrm>
            <a:off x="6250534" y="2856918"/>
            <a:ext cx="301686" cy="369332"/>
          </a:xfrm>
          <a:prstGeom prst="rect">
            <a:avLst/>
          </a:prstGeom>
          <a:noFill/>
        </p:spPr>
        <p:txBody>
          <a:bodyPr wrap="none" rtlCol="0">
            <a:spAutoFit/>
          </a:bodyPr>
          <a:lstStyle/>
          <a:p>
            <a:r>
              <a:rPr kumimoji="1" lang="en-US" altLang="zh-CN" dirty="0"/>
              <a:t>0</a:t>
            </a:r>
            <a:endParaRPr kumimoji="1" lang="zh-CN" altLang="en-US" dirty="0"/>
          </a:p>
        </p:txBody>
      </p:sp>
      <p:sp>
        <p:nvSpPr>
          <p:cNvPr id="12" name="文本框 11">
            <a:extLst>
              <a:ext uri="{FF2B5EF4-FFF2-40B4-BE49-F238E27FC236}">
                <a16:creationId xmlns:a16="http://schemas.microsoft.com/office/drawing/2014/main" id="{C8557D4C-8F3B-6117-A4E9-05BD6C5D1F33}"/>
              </a:ext>
            </a:extLst>
          </p:cNvPr>
          <p:cNvSpPr txBox="1"/>
          <p:nvPr/>
        </p:nvSpPr>
        <p:spPr>
          <a:xfrm>
            <a:off x="1700808" y="4111933"/>
            <a:ext cx="5742384" cy="369332"/>
          </a:xfrm>
          <a:prstGeom prst="rect">
            <a:avLst/>
          </a:prstGeom>
          <a:noFill/>
        </p:spPr>
        <p:txBody>
          <a:bodyPr wrap="square">
            <a:spAutoFit/>
          </a:bodyPr>
          <a:lstStyle/>
          <a:p>
            <a:r>
              <a:rPr lang="en" altLang="zh-CN" b="0" dirty="0">
                <a:solidFill>
                  <a:srgbClr val="000000"/>
                </a:solidFill>
                <a:effectLst/>
                <a:latin typeface="Menlo" panose="020B0609030804020204" pitchFamily="49" charset="0"/>
              </a:rPr>
              <a:t>np.uint8((</a:t>
            </a:r>
            <a:r>
              <a:rPr lang="en" altLang="zh-CN" b="0" dirty="0" err="1">
                <a:solidFill>
                  <a:srgbClr val="000000"/>
                </a:solidFill>
                <a:effectLst/>
                <a:latin typeface="Menlo" panose="020B0609030804020204" pitchFamily="49" charset="0"/>
              </a:rPr>
              <a:t>img.</a:t>
            </a:r>
            <a:r>
              <a:rPr lang="en" altLang="zh-CN" b="0" dirty="0" err="1">
                <a:solidFill>
                  <a:srgbClr val="FF0000"/>
                </a:solidFill>
                <a:effectLst/>
                <a:latin typeface="Menlo" panose="020B0609030804020204" pitchFamily="49" charset="0"/>
              </a:rPr>
              <a:t>clip</a:t>
            </a:r>
            <a:r>
              <a:rPr lang="en" altLang="zh-CN" b="0" dirty="0">
                <a:solidFill>
                  <a:srgbClr val="FF0000"/>
                </a:solidFill>
                <a:effectLst/>
                <a:latin typeface="Menlo" panose="020B0609030804020204" pitchFamily="49" charset="0"/>
              </a:rPr>
              <a:t>(0, 1)</a:t>
            </a:r>
            <a:r>
              <a:rPr lang="en" altLang="zh-CN" b="0" dirty="0">
                <a:solidFill>
                  <a:srgbClr val="000000"/>
                </a:solidFill>
                <a:effectLst/>
                <a:latin typeface="Menlo" panose="020B0609030804020204" pitchFamily="49" charset="0"/>
              </a:rPr>
              <a:t>*</a:t>
            </a:r>
            <a:r>
              <a:rPr lang="en" altLang="zh-CN" b="0" dirty="0">
                <a:solidFill>
                  <a:srgbClr val="098658"/>
                </a:solidFill>
                <a:effectLst/>
                <a:latin typeface="Menlo" panose="020B0609030804020204" pitchFamily="49" charset="0"/>
              </a:rPr>
              <a:t>255</a:t>
            </a:r>
            <a:r>
              <a:rPr lang="en" altLang="zh-CN" b="0" dirty="0">
                <a:solidFill>
                  <a:srgbClr val="000000"/>
                </a:solidFill>
                <a:effectLst/>
                <a:latin typeface="Menlo" panose="020B0609030804020204" pitchFamily="49" charset="0"/>
              </a:rPr>
              <a:t>.).round())</a:t>
            </a:r>
          </a:p>
        </p:txBody>
      </p:sp>
    </p:spTree>
    <p:extLst>
      <p:ext uri="{BB962C8B-B14F-4D97-AF65-F5344CB8AC3E}">
        <p14:creationId xmlns:p14="http://schemas.microsoft.com/office/powerpoint/2010/main" val="132645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demosaicing</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11</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3F409565-7810-84A8-4D5C-3E4939BA4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81" y="1126930"/>
            <a:ext cx="4035145" cy="2310061"/>
          </a:xfrm>
          <a:prstGeom prst="rect">
            <a:avLst/>
          </a:prstGeom>
        </p:spPr>
      </p:pic>
      <p:pic>
        <p:nvPicPr>
          <p:cNvPr id="8" name="图片 7">
            <a:extLst>
              <a:ext uri="{FF2B5EF4-FFF2-40B4-BE49-F238E27FC236}">
                <a16:creationId xmlns:a16="http://schemas.microsoft.com/office/drawing/2014/main" id="{5B280F49-B8C5-C73B-5EFB-B9FDD3115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768" y="1145300"/>
            <a:ext cx="2173524" cy="1606518"/>
          </a:xfrm>
          <a:prstGeom prst="rect">
            <a:avLst/>
          </a:prstGeom>
        </p:spPr>
      </p:pic>
      <p:pic>
        <p:nvPicPr>
          <p:cNvPr id="11" name="图片 10">
            <a:extLst>
              <a:ext uri="{FF2B5EF4-FFF2-40B4-BE49-F238E27FC236}">
                <a16:creationId xmlns:a16="http://schemas.microsoft.com/office/drawing/2014/main" id="{25D5E91F-AE39-8DFF-9813-561288C45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1797" y="1059500"/>
            <a:ext cx="2133600" cy="1634836"/>
          </a:xfrm>
          <a:prstGeom prst="rect">
            <a:avLst/>
          </a:prstGeom>
        </p:spPr>
      </p:pic>
      <p:pic>
        <p:nvPicPr>
          <p:cNvPr id="13" name="图片 12">
            <a:extLst>
              <a:ext uri="{FF2B5EF4-FFF2-40B4-BE49-F238E27FC236}">
                <a16:creationId xmlns:a16="http://schemas.microsoft.com/office/drawing/2014/main" id="{CE6BBC10-7978-5CC0-0CB3-BA1E437815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3697" y="3220795"/>
            <a:ext cx="2616200" cy="1714500"/>
          </a:xfrm>
          <a:prstGeom prst="rect">
            <a:avLst/>
          </a:prstGeom>
        </p:spPr>
      </p:pic>
      <p:pic>
        <p:nvPicPr>
          <p:cNvPr id="6" name="图片 5">
            <a:extLst>
              <a:ext uri="{FF2B5EF4-FFF2-40B4-BE49-F238E27FC236}">
                <a16:creationId xmlns:a16="http://schemas.microsoft.com/office/drawing/2014/main" id="{C523F2C9-8F45-DE7B-3D3D-51A2B7404C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0138" y="3425558"/>
            <a:ext cx="2712988" cy="1717942"/>
          </a:xfrm>
          <a:prstGeom prst="rect">
            <a:avLst/>
          </a:prstGeom>
        </p:spPr>
      </p:pic>
    </p:spTree>
    <p:extLst>
      <p:ext uri="{BB962C8B-B14F-4D97-AF65-F5344CB8AC3E}">
        <p14:creationId xmlns:p14="http://schemas.microsoft.com/office/powerpoint/2010/main" val="2581928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demosaicing</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12</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9C6A0B23-48E4-DA7A-1D47-CBD4DC4E8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70" y="1714500"/>
            <a:ext cx="1943100" cy="1714500"/>
          </a:xfrm>
          <a:prstGeom prst="rect">
            <a:avLst/>
          </a:prstGeom>
        </p:spPr>
      </p:pic>
      <p:pic>
        <p:nvPicPr>
          <p:cNvPr id="9" name="图片 8">
            <a:extLst>
              <a:ext uri="{FF2B5EF4-FFF2-40B4-BE49-F238E27FC236}">
                <a16:creationId xmlns:a16="http://schemas.microsoft.com/office/drawing/2014/main" id="{351C85E9-84C6-5156-B930-4027BBE10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597174"/>
            <a:ext cx="5408590" cy="2079476"/>
          </a:xfrm>
          <a:prstGeom prst="rect">
            <a:avLst/>
          </a:prstGeom>
        </p:spPr>
      </p:pic>
    </p:spTree>
    <p:extLst>
      <p:ext uri="{BB962C8B-B14F-4D97-AF65-F5344CB8AC3E}">
        <p14:creationId xmlns:p14="http://schemas.microsoft.com/office/powerpoint/2010/main" val="2570238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demosaicing</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13</a:t>
            </a:fld>
            <a:endParaRPr lang="zh-CN" altLang="en-US" dirty="0">
              <a:solidFill>
                <a:prstClr val="black">
                  <a:tint val="75000"/>
                </a:prstClr>
              </a:solidFill>
            </a:endParaRPr>
          </a:p>
        </p:txBody>
      </p:sp>
      <p:pic>
        <p:nvPicPr>
          <p:cNvPr id="8" name="图片 7">
            <a:extLst>
              <a:ext uri="{FF2B5EF4-FFF2-40B4-BE49-F238E27FC236}">
                <a16:creationId xmlns:a16="http://schemas.microsoft.com/office/drawing/2014/main" id="{B1984C2B-483C-4DC3-B704-1182D51B3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75606"/>
            <a:ext cx="7772400" cy="2751571"/>
          </a:xfrm>
          <a:prstGeom prst="rect">
            <a:avLst/>
          </a:prstGeom>
        </p:spPr>
      </p:pic>
      <p:pic>
        <p:nvPicPr>
          <p:cNvPr id="5" name="图片 4">
            <a:extLst>
              <a:ext uri="{FF2B5EF4-FFF2-40B4-BE49-F238E27FC236}">
                <a16:creationId xmlns:a16="http://schemas.microsoft.com/office/drawing/2014/main" id="{A3DB848A-2376-6754-DE07-06C8F5961B12}"/>
              </a:ext>
            </a:extLst>
          </p:cNvPr>
          <p:cNvPicPr>
            <a:picLocks noChangeAspect="1"/>
          </p:cNvPicPr>
          <p:nvPr/>
        </p:nvPicPr>
        <p:blipFill>
          <a:blip r:embed="rId4"/>
          <a:stretch>
            <a:fillRect/>
          </a:stretch>
        </p:blipFill>
        <p:spPr>
          <a:xfrm rot="5400000">
            <a:off x="2000250" y="645198"/>
            <a:ext cx="5143500" cy="3853103"/>
          </a:xfrm>
          <a:prstGeom prst="rect">
            <a:avLst/>
          </a:prstGeom>
        </p:spPr>
      </p:pic>
    </p:spTree>
    <p:extLst>
      <p:ext uri="{BB962C8B-B14F-4D97-AF65-F5344CB8AC3E}">
        <p14:creationId xmlns:p14="http://schemas.microsoft.com/office/powerpoint/2010/main" val="9465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：上采样</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转置卷积</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14</a:t>
            </a:fld>
            <a:endParaRPr lang="zh-CN" altLang="en-US" dirty="0">
              <a:solidFill>
                <a:prstClr val="black">
                  <a:tint val="75000"/>
                </a:prstClr>
              </a:solidFill>
            </a:endParaRPr>
          </a:p>
        </p:txBody>
      </p:sp>
      <p:sp>
        <p:nvSpPr>
          <p:cNvPr id="17" name="文本框 16">
            <a:extLst>
              <a:ext uri="{FF2B5EF4-FFF2-40B4-BE49-F238E27FC236}">
                <a16:creationId xmlns:a16="http://schemas.microsoft.com/office/drawing/2014/main" id="{4EA6EF36-2DBF-FFA3-A306-A3BA3698D99E}"/>
              </a:ext>
            </a:extLst>
          </p:cNvPr>
          <p:cNvSpPr txBox="1"/>
          <p:nvPr/>
        </p:nvSpPr>
        <p:spPr>
          <a:xfrm>
            <a:off x="611560" y="1203598"/>
            <a:ext cx="4572000" cy="3477875"/>
          </a:xfrm>
          <a:prstGeom prst="rect">
            <a:avLst/>
          </a:prstGeom>
          <a:noFill/>
        </p:spPr>
        <p:txBody>
          <a:bodyPr wrap="square">
            <a:spAutoFit/>
          </a:bodyPr>
          <a:lstStyle/>
          <a:p>
            <a:r>
              <a:rPr lang="en" altLang="zh-CN" sz="1100" b="0" dirty="0">
                <a:solidFill>
                  <a:srgbClr val="0000FF"/>
                </a:solidFill>
                <a:effectLst/>
                <a:latin typeface="Menlo" panose="020B0609030804020204" pitchFamily="49" charset="0"/>
              </a:rPr>
              <a:t>import</a:t>
            </a:r>
            <a:r>
              <a:rPr lang="en" altLang="zh-CN" sz="1100" b="0" dirty="0">
                <a:solidFill>
                  <a:srgbClr val="000000"/>
                </a:solidFill>
                <a:effectLst/>
                <a:latin typeface="Menlo" panose="020B0609030804020204" pitchFamily="49" charset="0"/>
              </a:rPr>
              <a:t> torch</a:t>
            </a:r>
          </a:p>
          <a:p>
            <a:br>
              <a:rPr lang="en" altLang="zh-CN" sz="1100" b="0" dirty="0">
                <a:solidFill>
                  <a:srgbClr val="000000"/>
                </a:solidFill>
                <a:effectLst/>
                <a:latin typeface="Menlo" panose="020B0609030804020204" pitchFamily="49" charset="0"/>
              </a:rPr>
            </a:br>
            <a:r>
              <a:rPr lang="en" altLang="zh-CN" sz="1100" b="0" dirty="0">
                <a:solidFill>
                  <a:srgbClr val="000000"/>
                </a:solidFill>
                <a:effectLst/>
                <a:latin typeface="Menlo" panose="020B0609030804020204" pitchFamily="49" charset="0"/>
              </a:rPr>
              <a:t>x = </a:t>
            </a:r>
            <a:r>
              <a:rPr lang="en" altLang="zh-CN" sz="1100" b="0" dirty="0" err="1">
                <a:solidFill>
                  <a:srgbClr val="000000"/>
                </a:solidFill>
                <a:effectLst/>
                <a:latin typeface="Menlo" panose="020B0609030804020204" pitchFamily="49" charset="0"/>
              </a:rPr>
              <a:t>torch.</a:t>
            </a:r>
            <a:r>
              <a:rPr lang="en" altLang="zh-CN" sz="1100" b="0" dirty="0" err="1">
                <a:solidFill>
                  <a:srgbClr val="C00000"/>
                </a:solidFill>
                <a:effectLst/>
                <a:latin typeface="Menlo" panose="020B0609030804020204" pitchFamily="49" charset="0"/>
              </a:rPr>
              <a:t>ones</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12</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12</a:t>
            </a:r>
            <a:r>
              <a:rPr lang="en" altLang="zh-CN" sz="1100" b="0" dirty="0">
                <a:solidFill>
                  <a:srgbClr val="000000"/>
                </a:solidFill>
                <a:effectLst/>
                <a:latin typeface="Menlo" panose="020B0609030804020204" pitchFamily="49" charset="0"/>
              </a:rPr>
              <a:t>)</a:t>
            </a:r>
          </a:p>
          <a:p>
            <a:br>
              <a:rPr lang="en" altLang="zh-CN" sz="1100" b="0" dirty="0">
                <a:solidFill>
                  <a:srgbClr val="000000"/>
                </a:solidFill>
                <a:effectLst/>
                <a:latin typeface="Menlo" panose="020B0609030804020204" pitchFamily="49" charset="0"/>
              </a:rPr>
            </a:br>
            <a:r>
              <a:rPr lang="en" altLang="zh-CN" sz="1100" b="0" dirty="0">
                <a:solidFill>
                  <a:srgbClr val="008000"/>
                </a:solidFill>
                <a:effectLst/>
                <a:latin typeface="Menlo" panose="020B0609030804020204" pitchFamily="49" charset="0"/>
              </a:rPr>
              <a:t># </a:t>
            </a:r>
            <a:r>
              <a:rPr lang="zh-CN" altLang="en-US" sz="1100" b="0" dirty="0">
                <a:solidFill>
                  <a:srgbClr val="008000"/>
                </a:solidFill>
                <a:effectLst/>
                <a:latin typeface="Menlo" panose="020B0609030804020204" pitchFamily="49" charset="0"/>
              </a:rPr>
              <a:t>创建一个全是</a:t>
            </a:r>
            <a:r>
              <a:rPr lang="en-US" altLang="zh-CN" sz="1100" b="0" dirty="0">
                <a:solidFill>
                  <a:srgbClr val="008000"/>
                </a:solidFill>
                <a:effectLst/>
                <a:latin typeface="Menlo" panose="020B0609030804020204" pitchFamily="49" charset="0"/>
              </a:rPr>
              <a:t>1</a:t>
            </a:r>
            <a:r>
              <a:rPr lang="zh-CN" altLang="en-US" sz="1100" b="0" dirty="0">
                <a:solidFill>
                  <a:srgbClr val="008000"/>
                </a:solidFill>
                <a:effectLst/>
                <a:latin typeface="Menlo" panose="020B0609030804020204" pitchFamily="49" charset="0"/>
              </a:rPr>
              <a:t>的</a:t>
            </a:r>
            <a:r>
              <a:rPr lang="en-US" altLang="zh-CN" sz="1100" b="0" dirty="0">
                <a:solidFill>
                  <a:srgbClr val="008000"/>
                </a:solidFill>
                <a:effectLst/>
                <a:latin typeface="Menlo" panose="020B0609030804020204" pitchFamily="49" charset="0"/>
              </a:rPr>
              <a:t>1</a:t>
            </a:r>
            <a:r>
              <a:rPr lang="en" altLang="zh-CN" sz="1100" b="0" dirty="0">
                <a:solidFill>
                  <a:srgbClr val="008000"/>
                </a:solidFill>
                <a:effectLst/>
                <a:latin typeface="Menlo" panose="020B0609030804020204" pitchFamily="49" charset="0"/>
              </a:rPr>
              <a:t>x1x3x3</a:t>
            </a:r>
            <a:r>
              <a:rPr lang="zh-CN" altLang="en-US" sz="1100" b="0" dirty="0">
                <a:solidFill>
                  <a:srgbClr val="008000"/>
                </a:solidFill>
                <a:effectLst/>
                <a:latin typeface="Menlo" panose="020B0609030804020204" pitchFamily="49" charset="0"/>
              </a:rPr>
              <a:t>的卷积核</a:t>
            </a:r>
            <a:endParaRPr lang="zh-CN" altLang="en-US" sz="1100" b="0" dirty="0">
              <a:solidFill>
                <a:srgbClr val="000000"/>
              </a:solidFill>
              <a:effectLst/>
              <a:latin typeface="Menlo" panose="020B0609030804020204" pitchFamily="49" charset="0"/>
            </a:endParaRPr>
          </a:p>
          <a:p>
            <a:r>
              <a:rPr lang="en" altLang="zh-CN" sz="1100" b="0" dirty="0">
                <a:solidFill>
                  <a:srgbClr val="000000"/>
                </a:solidFill>
                <a:effectLst/>
                <a:latin typeface="Menlo" panose="020B0609030804020204" pitchFamily="49" charset="0"/>
              </a:rPr>
              <a:t>filter = </a:t>
            </a:r>
            <a:r>
              <a:rPr lang="en" altLang="zh-CN" sz="1100" b="0" dirty="0" err="1">
                <a:solidFill>
                  <a:srgbClr val="000000"/>
                </a:solidFill>
                <a:effectLst/>
                <a:latin typeface="Menlo" panose="020B0609030804020204" pitchFamily="49" charset="0"/>
              </a:rPr>
              <a:t>torch.</a:t>
            </a:r>
            <a:r>
              <a:rPr lang="en" altLang="zh-CN" sz="1100" b="0" dirty="0" err="1">
                <a:solidFill>
                  <a:srgbClr val="C00000"/>
                </a:solidFill>
                <a:effectLst/>
                <a:latin typeface="Menlo" panose="020B0609030804020204" pitchFamily="49" charset="0"/>
              </a:rPr>
              <a:t>ones</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3</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3</a:t>
            </a:r>
            <a:r>
              <a:rPr lang="en" altLang="zh-CN" sz="1100" b="0" dirty="0">
                <a:solidFill>
                  <a:srgbClr val="000000"/>
                </a:solidFill>
                <a:effectLst/>
                <a:latin typeface="Menlo" panose="020B0609030804020204" pitchFamily="49" charset="0"/>
              </a:rPr>
              <a:t>)</a:t>
            </a:r>
          </a:p>
          <a:p>
            <a:r>
              <a:rPr lang="en-US" altLang="zh-CN" sz="1100" dirty="0">
                <a:solidFill>
                  <a:srgbClr val="008000"/>
                </a:solidFill>
                <a:latin typeface="Menlo" panose="020B0609030804020204" pitchFamily="49" charset="0"/>
              </a:rPr>
              <a:t>#</a:t>
            </a:r>
            <a:r>
              <a:rPr lang="zh-CN" altLang="en-US" sz="1100" dirty="0">
                <a:solidFill>
                  <a:srgbClr val="008000"/>
                </a:solidFill>
                <a:latin typeface="Menlo" panose="020B0609030804020204" pitchFamily="49" charset="0"/>
              </a:rPr>
              <a:t> </a:t>
            </a:r>
            <a:r>
              <a:rPr lang="en" altLang="zh-CN" sz="1100" dirty="0">
                <a:solidFill>
                  <a:srgbClr val="008000"/>
                </a:solidFill>
                <a:latin typeface="Menlo" panose="020B0609030804020204" pitchFamily="49" charset="0"/>
              </a:rPr>
              <a:t>filter = </a:t>
            </a:r>
            <a:r>
              <a:rPr lang="en" altLang="zh-CN" sz="1100" dirty="0" err="1">
                <a:solidFill>
                  <a:srgbClr val="008000"/>
                </a:solidFill>
                <a:latin typeface="Menlo" panose="020B0609030804020204" pitchFamily="49" charset="0"/>
              </a:rPr>
              <a:t>torch.randn</a:t>
            </a:r>
            <a:r>
              <a:rPr lang="en" altLang="zh-CN" sz="1100" dirty="0">
                <a:solidFill>
                  <a:srgbClr val="008000"/>
                </a:solidFill>
                <a:latin typeface="Menlo" panose="020B0609030804020204" pitchFamily="49" charset="0"/>
              </a:rPr>
              <a:t>(1,1,4,4)</a:t>
            </a:r>
          </a:p>
          <a:p>
            <a:br>
              <a:rPr lang="en" altLang="zh-CN" sz="1100" b="0" dirty="0">
                <a:solidFill>
                  <a:srgbClr val="000000"/>
                </a:solidFill>
                <a:effectLst/>
                <a:latin typeface="Menlo" panose="020B0609030804020204" pitchFamily="49" charset="0"/>
              </a:rPr>
            </a:br>
            <a:r>
              <a:rPr lang="en" altLang="zh-CN" sz="1100" b="0" dirty="0">
                <a:solidFill>
                  <a:srgbClr val="008000"/>
                </a:solidFill>
                <a:effectLst/>
                <a:latin typeface="Menlo" panose="020B0609030804020204" pitchFamily="49" charset="0"/>
              </a:rPr>
              <a:t># </a:t>
            </a:r>
            <a:r>
              <a:rPr lang="zh-CN" altLang="en-US" sz="1100" b="0" dirty="0">
                <a:solidFill>
                  <a:srgbClr val="008000"/>
                </a:solidFill>
                <a:effectLst/>
                <a:latin typeface="Menlo" panose="020B0609030804020204" pitchFamily="49" charset="0"/>
              </a:rPr>
              <a:t>使用卷积核对</a:t>
            </a:r>
            <a:r>
              <a:rPr lang="en" altLang="zh-CN" sz="1100" b="0" dirty="0">
                <a:solidFill>
                  <a:srgbClr val="008000"/>
                </a:solidFill>
                <a:effectLst/>
                <a:latin typeface="Menlo" panose="020B0609030804020204" pitchFamily="49" charset="0"/>
              </a:rPr>
              <a:t>x</a:t>
            </a:r>
            <a:r>
              <a:rPr lang="zh-CN" altLang="en-US" sz="1100" b="0" dirty="0">
                <a:solidFill>
                  <a:srgbClr val="008000"/>
                </a:solidFill>
                <a:effectLst/>
                <a:latin typeface="Menlo" panose="020B0609030804020204" pitchFamily="49" charset="0"/>
              </a:rPr>
              <a:t>进行反卷积操作，</a:t>
            </a:r>
            <a:r>
              <a:rPr lang="en" altLang="zh-CN" sz="1100" b="0" dirty="0">
                <a:solidFill>
                  <a:srgbClr val="008000"/>
                </a:solidFill>
                <a:effectLst/>
                <a:latin typeface="Menlo" panose="020B0609030804020204" pitchFamily="49" charset="0"/>
              </a:rPr>
              <a:t>stride=2</a:t>
            </a:r>
            <a:endParaRPr lang="en" altLang="zh-CN" sz="1100" b="0" dirty="0">
              <a:solidFill>
                <a:srgbClr val="000000"/>
              </a:solidFill>
              <a:effectLst/>
              <a:latin typeface="Menlo" panose="020B0609030804020204" pitchFamily="49" charset="0"/>
            </a:endParaRPr>
          </a:p>
          <a:p>
            <a:r>
              <a:rPr lang="en" altLang="zh-CN" sz="1100" b="0" dirty="0">
                <a:solidFill>
                  <a:srgbClr val="000000"/>
                </a:solidFill>
                <a:effectLst/>
                <a:latin typeface="Menlo" panose="020B0609030804020204" pitchFamily="49" charset="0"/>
              </a:rPr>
              <a:t>y = torch.nn.functional.</a:t>
            </a:r>
            <a:r>
              <a:rPr lang="en" altLang="zh-CN" sz="1100" b="0" dirty="0">
                <a:solidFill>
                  <a:srgbClr val="FF0000"/>
                </a:solidFill>
                <a:effectLst/>
                <a:latin typeface="Menlo" panose="020B0609030804020204" pitchFamily="49" charset="0"/>
              </a:rPr>
              <a:t>conv_transpose2d</a:t>
            </a:r>
            <a:r>
              <a:rPr lang="en" altLang="zh-CN" sz="1100" b="0" dirty="0">
                <a:solidFill>
                  <a:srgbClr val="000000"/>
                </a:solidFill>
                <a:effectLst/>
                <a:latin typeface="Menlo" panose="020B0609030804020204" pitchFamily="49" charset="0"/>
              </a:rPr>
              <a:t>(x, filter, </a:t>
            </a:r>
            <a:r>
              <a:rPr lang="en" altLang="zh-CN" sz="1100" b="0" dirty="0">
                <a:solidFill>
                  <a:srgbClr val="C00000"/>
                </a:solidFill>
                <a:effectLst/>
                <a:latin typeface="Menlo" panose="020B0609030804020204" pitchFamily="49" charset="0"/>
              </a:rPr>
              <a:t>stride=2</a:t>
            </a:r>
            <a:r>
              <a:rPr lang="en" altLang="zh-CN" sz="1100" b="0" dirty="0">
                <a:solidFill>
                  <a:srgbClr val="000000"/>
                </a:solidFill>
                <a:effectLst/>
                <a:latin typeface="Menlo" panose="020B0609030804020204" pitchFamily="49" charset="0"/>
              </a:rPr>
              <a:t>)</a:t>
            </a:r>
          </a:p>
          <a:p>
            <a:r>
              <a:rPr lang="en" altLang="zh-CN" sz="1100" b="0" dirty="0">
                <a:solidFill>
                  <a:srgbClr val="000000"/>
                </a:solidFill>
                <a:effectLst/>
                <a:latin typeface="Menlo" panose="020B0609030804020204" pitchFamily="49" charset="0"/>
              </a:rPr>
              <a:t>print(</a:t>
            </a:r>
            <a:r>
              <a:rPr lang="en" altLang="zh-CN" sz="1100" b="0" dirty="0" err="1">
                <a:solidFill>
                  <a:srgbClr val="000000"/>
                </a:solidFill>
                <a:effectLst/>
                <a:latin typeface="Menlo" panose="020B0609030804020204" pitchFamily="49" charset="0"/>
              </a:rPr>
              <a:t>y.shape</a:t>
            </a:r>
            <a:r>
              <a:rPr lang="en" altLang="zh-CN" sz="1100" b="0" dirty="0">
                <a:solidFill>
                  <a:srgbClr val="000000"/>
                </a:solidFill>
                <a:effectLst/>
                <a:latin typeface="Menlo" panose="020B0609030804020204" pitchFamily="49" charset="0"/>
              </a:rPr>
              <a:t>)</a:t>
            </a:r>
          </a:p>
          <a:p>
            <a:br>
              <a:rPr lang="en" altLang="zh-CN" sz="1100" b="0" dirty="0">
                <a:solidFill>
                  <a:srgbClr val="000000"/>
                </a:solidFill>
                <a:effectLst/>
                <a:latin typeface="Menlo" panose="020B0609030804020204" pitchFamily="49" charset="0"/>
              </a:rPr>
            </a:br>
            <a:r>
              <a:rPr lang="en" altLang="zh-CN" sz="1100" b="0" dirty="0">
                <a:solidFill>
                  <a:srgbClr val="008000"/>
                </a:solidFill>
                <a:effectLst/>
                <a:latin typeface="Menlo" panose="020B0609030804020204" pitchFamily="49" charset="0"/>
              </a:rPr>
              <a:t># </a:t>
            </a:r>
            <a:r>
              <a:rPr lang="zh-CN" altLang="en-US" sz="1100" b="0" dirty="0">
                <a:solidFill>
                  <a:srgbClr val="008000"/>
                </a:solidFill>
                <a:effectLst/>
                <a:latin typeface="Menlo" panose="020B0609030804020204" pitchFamily="49" charset="0"/>
              </a:rPr>
              <a:t>将</a:t>
            </a:r>
            <a:r>
              <a:rPr lang="en" altLang="zh-CN" sz="1100" b="0" dirty="0">
                <a:solidFill>
                  <a:srgbClr val="008000"/>
                </a:solidFill>
                <a:effectLst/>
                <a:latin typeface="Menlo" panose="020B0609030804020204" pitchFamily="49" charset="0"/>
              </a:rPr>
              <a:t>y</a:t>
            </a:r>
            <a:r>
              <a:rPr lang="zh-CN" altLang="en-US" sz="1100" b="0" dirty="0">
                <a:solidFill>
                  <a:srgbClr val="008000"/>
                </a:solidFill>
                <a:effectLst/>
                <a:latin typeface="Menlo" panose="020B0609030804020204" pitchFamily="49" charset="0"/>
              </a:rPr>
              <a:t>归一化的</a:t>
            </a:r>
            <a:r>
              <a:rPr lang="en-US" altLang="zh-CN" sz="1100" b="0" dirty="0">
                <a:solidFill>
                  <a:srgbClr val="008000"/>
                </a:solidFill>
                <a:effectLst/>
                <a:latin typeface="Menlo" panose="020B0609030804020204" pitchFamily="49" charset="0"/>
              </a:rPr>
              <a:t>0-1</a:t>
            </a:r>
            <a:r>
              <a:rPr lang="zh-CN" altLang="en-US" sz="1100" b="0" dirty="0">
                <a:solidFill>
                  <a:srgbClr val="008000"/>
                </a:solidFill>
                <a:effectLst/>
                <a:latin typeface="Menlo" panose="020B0609030804020204" pitchFamily="49" charset="0"/>
              </a:rPr>
              <a:t>区间并二维绘图展示出来</a:t>
            </a:r>
            <a:endParaRPr lang="zh-CN" altLang="en-US" sz="1100" b="0" dirty="0">
              <a:solidFill>
                <a:srgbClr val="000000"/>
              </a:solidFill>
              <a:effectLst/>
              <a:latin typeface="Menlo" panose="020B0609030804020204" pitchFamily="49" charset="0"/>
            </a:endParaRPr>
          </a:p>
          <a:p>
            <a:r>
              <a:rPr lang="en" altLang="zh-CN" sz="1100" b="0" dirty="0">
                <a:solidFill>
                  <a:srgbClr val="000000"/>
                </a:solidFill>
                <a:effectLst/>
                <a:latin typeface="Menlo" panose="020B0609030804020204" pitchFamily="49" charset="0"/>
              </a:rPr>
              <a:t>y = y - </a:t>
            </a:r>
            <a:r>
              <a:rPr lang="en" altLang="zh-CN" sz="1100" b="0" dirty="0" err="1">
                <a:solidFill>
                  <a:srgbClr val="000000"/>
                </a:solidFill>
                <a:effectLst/>
                <a:latin typeface="Menlo" panose="020B0609030804020204" pitchFamily="49" charset="0"/>
              </a:rPr>
              <a:t>y.min</a:t>
            </a:r>
            <a:r>
              <a:rPr lang="en" altLang="zh-CN" sz="1100" b="0" dirty="0">
                <a:solidFill>
                  <a:srgbClr val="000000"/>
                </a:solidFill>
                <a:effectLst/>
                <a:latin typeface="Menlo" panose="020B0609030804020204" pitchFamily="49" charset="0"/>
              </a:rPr>
              <a:t>()</a:t>
            </a:r>
          </a:p>
          <a:p>
            <a:r>
              <a:rPr lang="en" altLang="zh-CN" sz="1100" b="0" dirty="0">
                <a:solidFill>
                  <a:srgbClr val="000000"/>
                </a:solidFill>
                <a:effectLst/>
                <a:latin typeface="Menlo" panose="020B0609030804020204" pitchFamily="49" charset="0"/>
              </a:rPr>
              <a:t>y = y / </a:t>
            </a:r>
            <a:r>
              <a:rPr lang="en" altLang="zh-CN" sz="1100" b="0" dirty="0" err="1">
                <a:solidFill>
                  <a:srgbClr val="000000"/>
                </a:solidFill>
                <a:effectLst/>
                <a:latin typeface="Menlo" panose="020B0609030804020204" pitchFamily="49" charset="0"/>
              </a:rPr>
              <a:t>y.max</a:t>
            </a:r>
            <a:r>
              <a:rPr lang="en" altLang="zh-CN" sz="1100" b="0" dirty="0">
                <a:solidFill>
                  <a:srgbClr val="000000"/>
                </a:solidFill>
                <a:effectLst/>
                <a:latin typeface="Menlo" panose="020B0609030804020204" pitchFamily="49" charset="0"/>
              </a:rPr>
              <a:t>()</a:t>
            </a:r>
          </a:p>
          <a:p>
            <a:r>
              <a:rPr lang="en" altLang="zh-CN" sz="1100" b="0" dirty="0">
                <a:solidFill>
                  <a:srgbClr val="000000"/>
                </a:solidFill>
                <a:effectLst/>
                <a:latin typeface="Menlo" panose="020B0609030804020204" pitchFamily="49" charset="0"/>
              </a:rPr>
              <a:t>y = </a:t>
            </a:r>
            <a:r>
              <a:rPr lang="en" altLang="zh-CN" sz="1100" b="0" dirty="0" err="1">
                <a:solidFill>
                  <a:srgbClr val="000000"/>
                </a:solidFill>
                <a:effectLst/>
                <a:latin typeface="Menlo" panose="020B0609030804020204" pitchFamily="49" charset="0"/>
              </a:rPr>
              <a:t>y.squeeze</a:t>
            </a:r>
            <a:r>
              <a:rPr lang="en" altLang="zh-CN" sz="1100" b="0" dirty="0">
                <a:solidFill>
                  <a:srgbClr val="000000"/>
                </a:solidFill>
                <a:effectLst/>
                <a:latin typeface="Menlo" panose="020B0609030804020204" pitchFamily="49" charset="0"/>
              </a:rPr>
              <a:t>()</a:t>
            </a:r>
          </a:p>
          <a:p>
            <a:r>
              <a:rPr lang="en" altLang="zh-CN" sz="1100" b="0" dirty="0">
                <a:solidFill>
                  <a:srgbClr val="0000FF"/>
                </a:solidFill>
                <a:effectLst/>
                <a:latin typeface="Menlo" panose="020B0609030804020204" pitchFamily="49" charset="0"/>
              </a:rPr>
              <a:t>import</a:t>
            </a:r>
            <a:r>
              <a:rPr lang="en" altLang="zh-CN" sz="1100" b="0" dirty="0">
                <a:solidFill>
                  <a:srgbClr val="000000"/>
                </a:solidFill>
                <a:effectLst/>
                <a:latin typeface="Menlo" panose="020B0609030804020204" pitchFamily="49" charset="0"/>
              </a:rPr>
              <a:t> </a:t>
            </a:r>
            <a:r>
              <a:rPr lang="en" altLang="zh-CN" sz="1100" b="0" dirty="0" err="1">
                <a:solidFill>
                  <a:srgbClr val="000000"/>
                </a:solidFill>
                <a:effectLst/>
                <a:latin typeface="Menlo" panose="020B0609030804020204" pitchFamily="49" charset="0"/>
              </a:rPr>
              <a:t>matplotlib.pyplot</a:t>
            </a:r>
            <a:r>
              <a:rPr lang="en" altLang="zh-CN" sz="1100" b="0" dirty="0">
                <a:solidFill>
                  <a:srgbClr val="000000"/>
                </a:solidFill>
                <a:effectLst/>
                <a:latin typeface="Menlo" panose="020B0609030804020204" pitchFamily="49" charset="0"/>
              </a:rPr>
              <a:t> </a:t>
            </a:r>
            <a:r>
              <a:rPr lang="en" altLang="zh-CN" sz="1100" b="0" dirty="0">
                <a:solidFill>
                  <a:srgbClr val="0000FF"/>
                </a:solidFill>
                <a:effectLst/>
                <a:latin typeface="Menlo" panose="020B0609030804020204" pitchFamily="49" charset="0"/>
              </a:rPr>
              <a:t>as</a:t>
            </a:r>
            <a:r>
              <a:rPr lang="en" altLang="zh-CN" sz="1100" b="0" dirty="0">
                <a:solidFill>
                  <a:srgbClr val="000000"/>
                </a:solidFill>
                <a:effectLst/>
                <a:latin typeface="Menlo" panose="020B0609030804020204" pitchFamily="49" charset="0"/>
              </a:rPr>
              <a:t> </a:t>
            </a:r>
            <a:r>
              <a:rPr lang="en" altLang="zh-CN" sz="1100" b="0" dirty="0" err="1">
                <a:solidFill>
                  <a:srgbClr val="000000"/>
                </a:solidFill>
                <a:effectLst/>
                <a:latin typeface="Menlo" panose="020B0609030804020204" pitchFamily="49" charset="0"/>
              </a:rPr>
              <a:t>plt</a:t>
            </a:r>
            <a:endParaRPr lang="en" altLang="zh-CN" sz="1100" b="0" dirty="0">
              <a:solidFill>
                <a:srgbClr val="000000"/>
              </a:solidFill>
              <a:effectLst/>
              <a:latin typeface="Menlo" panose="020B0609030804020204" pitchFamily="49" charset="0"/>
            </a:endParaRPr>
          </a:p>
          <a:p>
            <a:r>
              <a:rPr lang="en" altLang="zh-CN" sz="1100" b="0" dirty="0" err="1">
                <a:solidFill>
                  <a:srgbClr val="000000"/>
                </a:solidFill>
                <a:effectLst/>
                <a:latin typeface="Menlo" panose="020B0609030804020204" pitchFamily="49" charset="0"/>
              </a:rPr>
              <a:t>plt.imshow</a:t>
            </a:r>
            <a:r>
              <a:rPr lang="en" altLang="zh-CN" sz="1100" b="0" dirty="0">
                <a:solidFill>
                  <a:srgbClr val="000000"/>
                </a:solidFill>
                <a:effectLst/>
                <a:latin typeface="Menlo" panose="020B0609030804020204" pitchFamily="49" charset="0"/>
              </a:rPr>
              <a:t>(y)</a:t>
            </a:r>
          </a:p>
          <a:p>
            <a:r>
              <a:rPr lang="en" altLang="zh-CN" sz="1100" b="0" dirty="0" err="1">
                <a:solidFill>
                  <a:srgbClr val="000000"/>
                </a:solidFill>
                <a:effectLst/>
                <a:latin typeface="Menlo" panose="020B0609030804020204" pitchFamily="49" charset="0"/>
              </a:rPr>
              <a:t>plt.show</a:t>
            </a:r>
            <a:r>
              <a:rPr lang="en" altLang="zh-CN" sz="1100" b="0" dirty="0">
                <a:solidFill>
                  <a:srgbClr val="000000"/>
                </a:solidFill>
                <a:effectLst/>
                <a:latin typeface="Menlo" panose="020B0609030804020204" pitchFamily="49" charset="0"/>
              </a:rPr>
              <a:t>()</a:t>
            </a:r>
          </a:p>
        </p:txBody>
      </p:sp>
      <p:pic>
        <p:nvPicPr>
          <p:cNvPr id="19" name="图片 18">
            <a:extLst>
              <a:ext uri="{FF2B5EF4-FFF2-40B4-BE49-F238E27FC236}">
                <a16:creationId xmlns:a16="http://schemas.microsoft.com/office/drawing/2014/main" id="{DFF6FAC4-2DDA-EC4D-B16C-D69351EBA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2696" y="1225912"/>
            <a:ext cx="3149744" cy="3075806"/>
          </a:xfrm>
          <a:prstGeom prst="rect">
            <a:avLst/>
          </a:prstGeom>
        </p:spPr>
      </p:pic>
    </p:spTree>
    <p:extLst>
      <p:ext uri="{BB962C8B-B14F-4D97-AF65-F5344CB8AC3E}">
        <p14:creationId xmlns:p14="http://schemas.microsoft.com/office/powerpoint/2010/main" val="195400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：上采样</a:t>
            </a:r>
            <a:r>
              <a:rPr lang="en-US" altLang="zh-CN" sz="2400" b="1" dirty="0">
                <a:solidFill>
                  <a:srgbClr val="630D5F"/>
                </a:solidFill>
                <a:latin typeface="Times New Roman" panose="02020603050405020304" pitchFamily="18" charset="0"/>
                <a:cs typeface="Times New Roman" panose="02020603050405020304" pitchFamily="18" charset="0"/>
              </a:rPr>
              <a:t>-</a:t>
            </a:r>
            <a:r>
              <a:rPr lang="zh-CN" altLang="en-US" sz="2400" b="1" dirty="0">
                <a:solidFill>
                  <a:srgbClr val="630D5F"/>
                </a:solidFill>
                <a:latin typeface="Times New Roman" panose="02020603050405020304" pitchFamily="18" charset="0"/>
                <a:cs typeface="Times New Roman" panose="02020603050405020304" pitchFamily="18" charset="0"/>
              </a:rPr>
              <a:t>转置卷积</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15</a:t>
            </a:fld>
            <a:endParaRPr lang="zh-CN" altLang="en-US" dirty="0">
              <a:solidFill>
                <a:prstClr val="black">
                  <a:tint val="75000"/>
                </a:prstClr>
              </a:solidFill>
            </a:endParaRPr>
          </a:p>
        </p:txBody>
      </p:sp>
      <p:pic>
        <p:nvPicPr>
          <p:cNvPr id="9" name="图片 8">
            <a:extLst>
              <a:ext uri="{FF2B5EF4-FFF2-40B4-BE49-F238E27FC236}">
                <a16:creationId xmlns:a16="http://schemas.microsoft.com/office/drawing/2014/main" id="{2B85A6D6-BD72-8C4D-90F2-3EB8EB88B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20" y="2226660"/>
            <a:ext cx="7404100" cy="1320800"/>
          </a:xfrm>
          <a:prstGeom prst="rect">
            <a:avLst/>
          </a:prstGeom>
        </p:spPr>
      </p:pic>
      <p:graphicFrame>
        <p:nvGraphicFramePr>
          <p:cNvPr id="10" name="表格 10">
            <a:extLst>
              <a:ext uri="{FF2B5EF4-FFF2-40B4-BE49-F238E27FC236}">
                <a16:creationId xmlns:a16="http://schemas.microsoft.com/office/drawing/2014/main" id="{A4C22753-65E5-E34B-BA99-D33B93071B81}"/>
              </a:ext>
            </a:extLst>
          </p:cNvPr>
          <p:cNvGraphicFramePr>
            <a:graphicFrameLocks noGrp="1"/>
          </p:cNvGraphicFramePr>
          <p:nvPr>
            <p:extLst>
              <p:ext uri="{D42A27DB-BD31-4B8C-83A1-F6EECF244321}">
                <p14:modId xmlns:p14="http://schemas.microsoft.com/office/powerpoint/2010/main" val="2889268083"/>
              </p:ext>
            </p:extLst>
          </p:nvPr>
        </p:nvGraphicFramePr>
        <p:xfrm>
          <a:off x="3505200" y="3557748"/>
          <a:ext cx="2133600" cy="1483360"/>
        </p:xfrm>
        <a:graphic>
          <a:graphicData uri="http://schemas.openxmlformats.org/drawingml/2006/table">
            <a:tbl>
              <a:tblPr firstRow="1" bandRow="1">
                <a:tableStyleId>{5940675A-B579-460E-94D1-54222C63F5DA}</a:tableStyleId>
              </a:tblPr>
              <a:tblGrid>
                <a:gridCol w="533400">
                  <a:extLst>
                    <a:ext uri="{9D8B030D-6E8A-4147-A177-3AD203B41FA5}">
                      <a16:colId xmlns:a16="http://schemas.microsoft.com/office/drawing/2014/main" val="3096198514"/>
                    </a:ext>
                  </a:extLst>
                </a:gridCol>
                <a:gridCol w="533400">
                  <a:extLst>
                    <a:ext uri="{9D8B030D-6E8A-4147-A177-3AD203B41FA5}">
                      <a16:colId xmlns:a16="http://schemas.microsoft.com/office/drawing/2014/main" val="1595728393"/>
                    </a:ext>
                  </a:extLst>
                </a:gridCol>
                <a:gridCol w="533400">
                  <a:extLst>
                    <a:ext uri="{9D8B030D-6E8A-4147-A177-3AD203B41FA5}">
                      <a16:colId xmlns:a16="http://schemas.microsoft.com/office/drawing/2014/main" val="1776005151"/>
                    </a:ext>
                  </a:extLst>
                </a:gridCol>
                <a:gridCol w="533400">
                  <a:extLst>
                    <a:ext uri="{9D8B030D-6E8A-4147-A177-3AD203B41FA5}">
                      <a16:colId xmlns:a16="http://schemas.microsoft.com/office/drawing/2014/main" val="3755647969"/>
                    </a:ext>
                  </a:extLst>
                </a:gridCol>
              </a:tblGrid>
              <a:tr h="370840">
                <a:tc>
                  <a:txBody>
                    <a:bodyPr/>
                    <a:lstStyle/>
                    <a:p>
                      <a:pPr algn="ctr"/>
                      <a:r>
                        <a:rPr lang="en-US" altLang="zh-CN" dirty="0">
                          <a:solidFill>
                            <a:srgbClr val="C00000"/>
                          </a:solidFill>
                          <a:latin typeface="Times New Roman" panose="02020603050405020304" pitchFamily="18" charset="0"/>
                          <a:cs typeface="Times New Roman" panose="02020603050405020304" pitchFamily="18" charset="0"/>
                        </a:rPr>
                        <a:t>0</a:t>
                      </a:r>
                      <a:endParaRPr lang="zh-CN" altLang="en-US" dirty="0">
                        <a:solidFill>
                          <a:srgbClr val="C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C00000"/>
                          </a:solidFill>
                          <a:latin typeface="Times New Roman" panose="02020603050405020304" pitchFamily="18" charset="0"/>
                          <a:cs typeface="Times New Roman" panose="02020603050405020304" pitchFamily="18" charset="0"/>
                        </a:rPr>
                        <a:t>0</a:t>
                      </a:r>
                      <a:endParaRPr lang="zh-CN" altLang="en-US" dirty="0">
                        <a:solidFill>
                          <a:srgbClr val="C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12FE"/>
                          </a:solidFill>
                          <a:latin typeface="Times New Roman" panose="02020603050405020304" pitchFamily="18" charset="0"/>
                          <a:cs typeface="Times New Roman" panose="02020603050405020304" pitchFamily="18" charset="0"/>
                        </a:rPr>
                        <a:t>0</a:t>
                      </a:r>
                      <a:endParaRPr lang="zh-CN" altLang="en-US" dirty="0">
                        <a:solidFill>
                          <a:srgbClr val="0012FE"/>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12FE"/>
                          </a:solidFill>
                          <a:latin typeface="Times New Roman" panose="02020603050405020304" pitchFamily="18" charset="0"/>
                          <a:cs typeface="Times New Roman" panose="02020603050405020304" pitchFamily="18" charset="0"/>
                        </a:rPr>
                        <a:t>1</a:t>
                      </a:r>
                      <a:endParaRPr lang="zh-CN" altLang="en-US" dirty="0">
                        <a:solidFill>
                          <a:srgbClr val="0012FE"/>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36245966"/>
                  </a:ext>
                </a:extLst>
              </a:tr>
              <a:tr h="370840">
                <a:tc>
                  <a:txBody>
                    <a:bodyPr/>
                    <a:lstStyle/>
                    <a:p>
                      <a:pPr algn="ctr"/>
                      <a:r>
                        <a:rPr lang="en-US" altLang="zh-CN" dirty="0">
                          <a:solidFill>
                            <a:srgbClr val="C00000"/>
                          </a:solidFill>
                          <a:latin typeface="Times New Roman" panose="02020603050405020304" pitchFamily="18" charset="0"/>
                          <a:cs typeface="Times New Roman" panose="02020603050405020304" pitchFamily="18" charset="0"/>
                        </a:rPr>
                        <a:t>0</a:t>
                      </a:r>
                      <a:endParaRPr lang="zh-CN" altLang="en-US" dirty="0">
                        <a:solidFill>
                          <a:srgbClr val="C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C00000"/>
                          </a:solidFill>
                          <a:latin typeface="Times New Roman" panose="02020603050405020304" pitchFamily="18" charset="0"/>
                          <a:cs typeface="Times New Roman" panose="02020603050405020304" pitchFamily="18" charset="0"/>
                        </a:rPr>
                        <a:t>0</a:t>
                      </a:r>
                      <a:endParaRPr lang="zh-CN" altLang="en-US" dirty="0">
                        <a:solidFill>
                          <a:srgbClr val="C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12FE"/>
                          </a:solidFill>
                          <a:latin typeface="Times New Roman" panose="02020603050405020304" pitchFamily="18" charset="0"/>
                          <a:cs typeface="Times New Roman" panose="02020603050405020304" pitchFamily="18" charset="0"/>
                        </a:rPr>
                        <a:t>2</a:t>
                      </a:r>
                      <a:endParaRPr lang="zh-CN" altLang="en-US" dirty="0">
                        <a:solidFill>
                          <a:srgbClr val="0012FE"/>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12FE"/>
                          </a:solidFill>
                          <a:latin typeface="Times New Roman" panose="02020603050405020304" pitchFamily="18" charset="0"/>
                          <a:cs typeface="Times New Roman" panose="02020603050405020304" pitchFamily="18" charset="0"/>
                        </a:rPr>
                        <a:t>3</a:t>
                      </a:r>
                      <a:endParaRPr lang="zh-CN" altLang="en-US" dirty="0">
                        <a:solidFill>
                          <a:srgbClr val="0012FE"/>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64537099"/>
                  </a:ext>
                </a:extLst>
              </a:tr>
              <a:tr h="370840">
                <a:tc>
                  <a:txBody>
                    <a:bodyPr/>
                    <a:lstStyle/>
                    <a:p>
                      <a:pPr algn="ctr"/>
                      <a:r>
                        <a:rPr lang="en-US" altLang="zh-CN" dirty="0">
                          <a:solidFill>
                            <a:srgbClr val="7030A0"/>
                          </a:solidFill>
                          <a:latin typeface="Times New Roman" panose="02020603050405020304" pitchFamily="18" charset="0"/>
                          <a:cs typeface="Times New Roman" panose="02020603050405020304" pitchFamily="18" charset="0"/>
                        </a:rPr>
                        <a:t>0</a:t>
                      </a:r>
                      <a:endParaRPr lang="zh-CN" altLang="en-US"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7030A0"/>
                          </a:solidFill>
                          <a:latin typeface="Times New Roman" panose="02020603050405020304" pitchFamily="18" charset="0"/>
                          <a:cs typeface="Times New Roman" panose="02020603050405020304" pitchFamily="18" charset="0"/>
                        </a:rPr>
                        <a:t>2</a:t>
                      </a:r>
                      <a:endParaRPr lang="zh-CN" altLang="en-US"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27219480"/>
                  </a:ext>
                </a:extLst>
              </a:tr>
              <a:tr h="370840">
                <a:tc>
                  <a:txBody>
                    <a:bodyPr/>
                    <a:lstStyle/>
                    <a:p>
                      <a:pPr algn="ctr"/>
                      <a:r>
                        <a:rPr lang="en-US" altLang="zh-CN" dirty="0">
                          <a:solidFill>
                            <a:srgbClr val="7030A0"/>
                          </a:solidFill>
                          <a:latin typeface="Times New Roman" panose="02020603050405020304" pitchFamily="18" charset="0"/>
                          <a:cs typeface="Times New Roman" panose="02020603050405020304" pitchFamily="18" charset="0"/>
                        </a:rPr>
                        <a:t>4</a:t>
                      </a:r>
                      <a:endParaRPr lang="zh-CN" altLang="en-US"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7030A0"/>
                          </a:solidFill>
                          <a:latin typeface="Times New Roman" panose="02020603050405020304" pitchFamily="18" charset="0"/>
                          <a:cs typeface="Times New Roman" panose="02020603050405020304" pitchFamily="18" charset="0"/>
                        </a:rPr>
                        <a:t>6</a:t>
                      </a:r>
                      <a:endParaRPr lang="zh-CN" altLang="en-US"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9675047"/>
                  </a:ext>
                </a:extLst>
              </a:tr>
            </a:tbl>
          </a:graphicData>
        </a:graphic>
      </p:graphicFrame>
      <p:sp>
        <p:nvSpPr>
          <p:cNvPr id="11" name="文本框 10">
            <a:extLst>
              <a:ext uri="{FF2B5EF4-FFF2-40B4-BE49-F238E27FC236}">
                <a16:creationId xmlns:a16="http://schemas.microsoft.com/office/drawing/2014/main" id="{3667839C-08B1-D044-B435-F8AEA73AB9E2}"/>
              </a:ext>
            </a:extLst>
          </p:cNvPr>
          <p:cNvSpPr txBox="1"/>
          <p:nvPr/>
        </p:nvSpPr>
        <p:spPr>
          <a:xfrm>
            <a:off x="8189708" y="2702394"/>
            <a:ext cx="994183" cy="369332"/>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步长为</a:t>
            </a: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3498CE4-E664-A44B-82BA-CFDEE51E41A9}"/>
              </a:ext>
            </a:extLst>
          </p:cNvPr>
          <p:cNvSpPr txBox="1"/>
          <p:nvPr/>
        </p:nvSpPr>
        <p:spPr>
          <a:xfrm>
            <a:off x="5808458" y="4114762"/>
            <a:ext cx="994183" cy="369332"/>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步长为</a:t>
            </a:r>
            <a:r>
              <a:rPr kumimoji="1" lang="en-US" altLang="zh-CN" dirty="0">
                <a:latin typeface="Times New Roman" panose="02020603050405020304" pitchFamily="18" charset="0"/>
                <a:cs typeface="Times New Roman" panose="02020603050405020304" pitchFamily="18" charset="0"/>
              </a:rPr>
              <a:t>2</a:t>
            </a:r>
            <a:endParaRPr kumimoji="1"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A905DA5A-060F-4B44-866E-8DD00EC87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821" y="984159"/>
            <a:ext cx="2857123" cy="1209516"/>
          </a:xfrm>
          <a:prstGeom prst="rect">
            <a:avLst/>
          </a:prstGeom>
        </p:spPr>
      </p:pic>
      <p:pic>
        <p:nvPicPr>
          <p:cNvPr id="21" name="图片 20">
            <a:extLst>
              <a:ext uri="{FF2B5EF4-FFF2-40B4-BE49-F238E27FC236}">
                <a16:creationId xmlns:a16="http://schemas.microsoft.com/office/drawing/2014/main" id="{3FAB63CF-C4E5-4E40-8B90-3EF98D937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5161" y="1048266"/>
            <a:ext cx="3678018" cy="1178394"/>
          </a:xfrm>
          <a:prstGeom prst="rect">
            <a:avLst/>
          </a:prstGeom>
        </p:spPr>
      </p:pic>
    </p:spTree>
    <p:extLst>
      <p:ext uri="{BB962C8B-B14F-4D97-AF65-F5344CB8AC3E}">
        <p14:creationId xmlns:p14="http://schemas.microsoft.com/office/powerpoint/2010/main" val="102691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：上采样</a:t>
            </a:r>
            <a:r>
              <a:rPr lang="en-US" altLang="zh-CN" sz="2400" b="1" dirty="0">
                <a:solidFill>
                  <a:srgbClr val="630D5F"/>
                </a:solidFill>
                <a:latin typeface="Times New Roman" panose="02020603050405020304" pitchFamily="18" charset="0"/>
                <a:cs typeface="Times New Roman" panose="02020603050405020304" pitchFamily="18" charset="0"/>
              </a:rPr>
              <a:t>-</a:t>
            </a:r>
            <a:r>
              <a:rPr lang="zh-CN" altLang="en-US" sz="2400" b="1" dirty="0">
                <a:solidFill>
                  <a:srgbClr val="630D5F"/>
                </a:solidFill>
                <a:latin typeface="Times New Roman" panose="02020603050405020304" pitchFamily="18" charset="0"/>
                <a:cs typeface="Times New Roman" panose="02020603050405020304" pitchFamily="18" charset="0"/>
              </a:rPr>
              <a:t>转置卷积</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16</a:t>
            </a:fld>
            <a:endParaRPr lang="zh-CN" altLang="en-US" dirty="0">
              <a:solidFill>
                <a:prstClr val="black">
                  <a:tint val="75000"/>
                </a:prstClr>
              </a:solidFill>
            </a:endParaRPr>
          </a:p>
        </p:txBody>
      </p:sp>
      <p:pic>
        <p:nvPicPr>
          <p:cNvPr id="7" name="图片 6">
            <a:extLst>
              <a:ext uri="{FF2B5EF4-FFF2-40B4-BE49-F238E27FC236}">
                <a16:creationId xmlns:a16="http://schemas.microsoft.com/office/drawing/2014/main" id="{0F28CBBE-F4A4-0B47-8B1E-E0ED2C76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707654"/>
            <a:ext cx="2565400" cy="1193800"/>
          </a:xfrm>
          <a:prstGeom prst="rect">
            <a:avLst/>
          </a:prstGeom>
        </p:spPr>
      </p:pic>
      <p:pic>
        <p:nvPicPr>
          <p:cNvPr id="12" name="图片 11">
            <a:extLst>
              <a:ext uri="{FF2B5EF4-FFF2-40B4-BE49-F238E27FC236}">
                <a16:creationId xmlns:a16="http://schemas.microsoft.com/office/drawing/2014/main" id="{476A0D79-C937-7949-8CD1-23D744A09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601438"/>
            <a:ext cx="4902200" cy="1714500"/>
          </a:xfrm>
          <a:prstGeom prst="rect">
            <a:avLst/>
          </a:prstGeom>
        </p:spPr>
      </p:pic>
      <p:sp>
        <p:nvSpPr>
          <p:cNvPr id="16" name="等于 15">
            <a:extLst>
              <a:ext uri="{FF2B5EF4-FFF2-40B4-BE49-F238E27FC236}">
                <a16:creationId xmlns:a16="http://schemas.microsoft.com/office/drawing/2014/main" id="{B2D5C435-CB0B-3F4E-B7BE-C312C77787F9}"/>
              </a:ext>
            </a:extLst>
          </p:cNvPr>
          <p:cNvSpPr/>
          <p:nvPr/>
        </p:nvSpPr>
        <p:spPr>
          <a:xfrm>
            <a:off x="3275856" y="2427734"/>
            <a:ext cx="432048" cy="288032"/>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文本框 16">
            <a:extLst>
              <a:ext uri="{FF2B5EF4-FFF2-40B4-BE49-F238E27FC236}">
                <a16:creationId xmlns:a16="http://schemas.microsoft.com/office/drawing/2014/main" id="{B5B37C95-4B0F-D349-A7F1-007D46309C76}"/>
              </a:ext>
            </a:extLst>
          </p:cNvPr>
          <p:cNvSpPr txBox="1"/>
          <p:nvPr/>
        </p:nvSpPr>
        <p:spPr>
          <a:xfrm>
            <a:off x="1181144" y="2946606"/>
            <a:ext cx="994183" cy="369332"/>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步长为</a:t>
            </a:r>
            <a:r>
              <a:rPr kumimoji="1" lang="en-US" altLang="zh-CN" dirty="0">
                <a:latin typeface="Times New Roman" panose="02020603050405020304" pitchFamily="18" charset="0"/>
                <a:cs typeface="Times New Roman" panose="02020603050405020304" pitchFamily="18" charset="0"/>
              </a:rPr>
              <a:t>2</a:t>
            </a:r>
            <a:endParaRPr kumimoji="1"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042685CE-71ED-314F-913D-34935CB08784}"/>
              </a:ext>
            </a:extLst>
          </p:cNvPr>
          <p:cNvSpPr txBox="1"/>
          <p:nvPr/>
        </p:nvSpPr>
        <p:spPr>
          <a:xfrm>
            <a:off x="6382306" y="3131272"/>
            <a:ext cx="1569660" cy="369332"/>
          </a:xfrm>
          <a:prstGeom prst="rect">
            <a:avLst/>
          </a:prstGeom>
          <a:noFill/>
        </p:spPr>
        <p:txBody>
          <a:bodyPr wrap="none" rtlCol="0">
            <a:spAutoFit/>
          </a:bodyPr>
          <a:lstStyle/>
          <a:p>
            <a:r>
              <a:rPr kumimoji="1" lang="zh-CN" altLang="en-US" dirty="0"/>
              <a:t>上下左右翻转</a:t>
            </a:r>
          </a:p>
        </p:txBody>
      </p:sp>
    </p:spTree>
    <p:extLst>
      <p:ext uri="{BB962C8B-B14F-4D97-AF65-F5344CB8AC3E}">
        <p14:creationId xmlns:p14="http://schemas.microsoft.com/office/powerpoint/2010/main" val="278389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：上采样</a:t>
            </a:r>
            <a:r>
              <a:rPr lang="en-US" altLang="zh-CN" sz="2400" b="1" dirty="0">
                <a:solidFill>
                  <a:srgbClr val="630D5F"/>
                </a:solidFill>
                <a:latin typeface="Times New Roman" panose="02020603050405020304" pitchFamily="18" charset="0"/>
                <a:cs typeface="Times New Roman" panose="02020603050405020304" pitchFamily="18" charset="0"/>
              </a:rPr>
              <a:t>-</a:t>
            </a:r>
            <a:r>
              <a:rPr lang="zh-CN" altLang="en-US" sz="2400" b="1" dirty="0">
                <a:solidFill>
                  <a:srgbClr val="630D5F"/>
                </a:solidFill>
                <a:latin typeface="Times New Roman" panose="02020603050405020304" pitchFamily="18" charset="0"/>
                <a:cs typeface="Times New Roman" panose="02020603050405020304" pitchFamily="18" charset="0"/>
              </a:rPr>
              <a:t>转置卷积</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17</a:t>
            </a:fld>
            <a:endParaRPr lang="zh-CN" altLang="en-US" dirty="0">
              <a:solidFill>
                <a:prstClr val="black">
                  <a:tint val="75000"/>
                </a:prstClr>
              </a:solidFill>
            </a:endParaRPr>
          </a:p>
        </p:txBody>
      </p:sp>
      <p:sp>
        <p:nvSpPr>
          <p:cNvPr id="10" name="文本框 9">
            <a:extLst>
              <a:ext uri="{FF2B5EF4-FFF2-40B4-BE49-F238E27FC236}">
                <a16:creationId xmlns:a16="http://schemas.microsoft.com/office/drawing/2014/main" id="{336ABF00-7506-E44D-B3E0-767FC7582BFE}"/>
              </a:ext>
            </a:extLst>
          </p:cNvPr>
          <p:cNvSpPr txBox="1"/>
          <p:nvPr/>
        </p:nvSpPr>
        <p:spPr>
          <a:xfrm>
            <a:off x="251520" y="987574"/>
            <a:ext cx="5400600" cy="3647152"/>
          </a:xfrm>
          <a:prstGeom prst="rect">
            <a:avLst/>
          </a:prstGeom>
          <a:noFill/>
        </p:spPr>
        <p:txBody>
          <a:bodyPr wrap="square">
            <a:spAutoFit/>
          </a:bodyPr>
          <a:lstStyle/>
          <a:p>
            <a:r>
              <a:rPr lang="en" altLang="zh-CN" sz="1100" b="0" dirty="0">
                <a:solidFill>
                  <a:srgbClr val="0000FF"/>
                </a:solidFill>
                <a:effectLst/>
                <a:latin typeface="Menlo" panose="020B0609030804020204" pitchFamily="49" charset="0"/>
              </a:rPr>
              <a:t>import</a:t>
            </a:r>
            <a:r>
              <a:rPr lang="en" altLang="zh-CN" sz="1100" b="0" dirty="0">
                <a:solidFill>
                  <a:srgbClr val="000000"/>
                </a:solidFill>
                <a:effectLst/>
                <a:latin typeface="Menlo" panose="020B0609030804020204" pitchFamily="49" charset="0"/>
              </a:rPr>
              <a:t> torch</a:t>
            </a:r>
          </a:p>
          <a:p>
            <a:r>
              <a:rPr lang="en" altLang="zh-CN" sz="1100" b="0" dirty="0">
                <a:solidFill>
                  <a:srgbClr val="0000FF"/>
                </a:solidFill>
                <a:effectLst/>
                <a:latin typeface="Menlo" panose="020B0609030804020204" pitchFamily="49" charset="0"/>
              </a:rPr>
              <a:t>import</a:t>
            </a:r>
            <a:r>
              <a:rPr lang="en" altLang="zh-CN" sz="1100" b="0" dirty="0">
                <a:solidFill>
                  <a:srgbClr val="000000"/>
                </a:solidFill>
                <a:effectLst/>
                <a:latin typeface="Menlo" panose="020B0609030804020204" pitchFamily="49" charset="0"/>
              </a:rPr>
              <a:t> </a:t>
            </a:r>
            <a:r>
              <a:rPr lang="en" altLang="zh-CN" sz="1100" b="0" dirty="0" err="1">
                <a:solidFill>
                  <a:srgbClr val="000000"/>
                </a:solidFill>
                <a:effectLst/>
                <a:latin typeface="Menlo" panose="020B0609030804020204" pitchFamily="49" charset="0"/>
              </a:rPr>
              <a:t>torch.nn</a:t>
            </a:r>
            <a:r>
              <a:rPr lang="en" altLang="zh-CN" sz="1100" b="0" dirty="0">
                <a:solidFill>
                  <a:srgbClr val="000000"/>
                </a:solidFill>
                <a:effectLst/>
                <a:latin typeface="Menlo" panose="020B0609030804020204" pitchFamily="49" charset="0"/>
              </a:rPr>
              <a:t> </a:t>
            </a:r>
            <a:r>
              <a:rPr lang="en" altLang="zh-CN" sz="1100" b="0" dirty="0">
                <a:solidFill>
                  <a:srgbClr val="0000FF"/>
                </a:solidFill>
                <a:effectLst/>
                <a:latin typeface="Menlo" panose="020B0609030804020204" pitchFamily="49" charset="0"/>
              </a:rPr>
              <a:t>as</a:t>
            </a:r>
            <a:r>
              <a:rPr lang="en" altLang="zh-CN" sz="1100" b="0" dirty="0">
                <a:solidFill>
                  <a:srgbClr val="000000"/>
                </a:solidFill>
                <a:effectLst/>
                <a:latin typeface="Menlo" panose="020B0609030804020204" pitchFamily="49" charset="0"/>
              </a:rPr>
              <a:t> </a:t>
            </a:r>
            <a:r>
              <a:rPr lang="en" altLang="zh-CN" sz="1100" b="0" dirty="0" err="1">
                <a:solidFill>
                  <a:srgbClr val="000000"/>
                </a:solidFill>
                <a:effectLst/>
                <a:latin typeface="Menlo" panose="020B0609030804020204" pitchFamily="49" charset="0"/>
              </a:rPr>
              <a:t>nn</a:t>
            </a:r>
            <a:endParaRPr lang="en" altLang="zh-CN" sz="1100" b="0" dirty="0">
              <a:solidFill>
                <a:srgbClr val="000000"/>
              </a:solidFill>
              <a:effectLst/>
              <a:latin typeface="Menlo" panose="020B0609030804020204" pitchFamily="49" charset="0"/>
            </a:endParaRPr>
          </a:p>
          <a:p>
            <a:br>
              <a:rPr lang="en" altLang="zh-CN" sz="1100" b="0" dirty="0">
                <a:solidFill>
                  <a:srgbClr val="000000"/>
                </a:solidFill>
                <a:effectLst/>
                <a:latin typeface="Menlo" panose="020B0609030804020204" pitchFamily="49" charset="0"/>
              </a:rPr>
            </a:br>
            <a:r>
              <a:rPr lang="en" altLang="zh-CN" sz="1100" b="0" dirty="0">
                <a:solidFill>
                  <a:srgbClr val="008000"/>
                </a:solidFill>
                <a:effectLst/>
                <a:latin typeface="Menlo" panose="020B0609030804020204" pitchFamily="49" charset="0"/>
              </a:rPr>
              <a:t># </a:t>
            </a:r>
            <a:r>
              <a:rPr lang="zh-CN" altLang="en-US" sz="1100" b="0" dirty="0">
                <a:solidFill>
                  <a:srgbClr val="008000"/>
                </a:solidFill>
                <a:effectLst/>
                <a:latin typeface="Menlo" panose="020B0609030804020204" pitchFamily="49" charset="0"/>
              </a:rPr>
              <a:t>创建一个 </a:t>
            </a:r>
            <a:r>
              <a:rPr lang="en-US" altLang="zh-CN" sz="1100" b="0" dirty="0">
                <a:solidFill>
                  <a:srgbClr val="008000"/>
                </a:solidFill>
                <a:effectLst/>
                <a:latin typeface="Menlo" panose="020B0609030804020204" pitchFamily="49" charset="0"/>
              </a:rPr>
              <a:t>2</a:t>
            </a:r>
            <a:r>
              <a:rPr lang="en" altLang="zh-CN" sz="1100" b="0" dirty="0">
                <a:solidFill>
                  <a:srgbClr val="008000"/>
                </a:solidFill>
                <a:effectLst/>
                <a:latin typeface="Menlo" panose="020B0609030804020204" pitchFamily="49" charset="0"/>
              </a:rPr>
              <a:t>x2 </a:t>
            </a:r>
            <a:r>
              <a:rPr lang="zh-CN" altLang="en-US" sz="1100" b="0" dirty="0">
                <a:solidFill>
                  <a:srgbClr val="008000"/>
                </a:solidFill>
                <a:effectLst/>
                <a:latin typeface="Menlo" panose="020B0609030804020204" pitchFamily="49" charset="0"/>
              </a:rPr>
              <a:t>的输入张量</a:t>
            </a:r>
            <a:endParaRPr lang="zh-CN" altLang="en-US" sz="1100" b="0" dirty="0">
              <a:solidFill>
                <a:srgbClr val="000000"/>
              </a:solidFill>
              <a:effectLst/>
              <a:latin typeface="Menlo" panose="020B0609030804020204" pitchFamily="49" charset="0"/>
            </a:endParaRPr>
          </a:p>
          <a:p>
            <a:r>
              <a:rPr lang="en" altLang="zh-CN" sz="1100" b="0" dirty="0">
                <a:solidFill>
                  <a:srgbClr val="000000"/>
                </a:solidFill>
                <a:effectLst/>
                <a:latin typeface="Menlo" panose="020B0609030804020204" pitchFamily="49" charset="0"/>
              </a:rPr>
              <a:t>input = </a:t>
            </a:r>
            <a:r>
              <a:rPr lang="en" altLang="zh-CN" sz="1100" b="0" dirty="0" err="1">
                <a:solidFill>
                  <a:srgbClr val="000000"/>
                </a:solidFill>
                <a:effectLst/>
                <a:latin typeface="Menlo" panose="020B0609030804020204" pitchFamily="49" charset="0"/>
              </a:rPr>
              <a:t>torch.tensor</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0.0</a:t>
            </a:r>
            <a:r>
              <a:rPr lang="en" altLang="zh-CN" sz="1100" b="0" dirty="0">
                <a:solidFill>
                  <a:srgbClr val="000000"/>
                </a:solidFill>
                <a:effectLst/>
                <a:latin typeface="Menlo" panose="020B0609030804020204" pitchFamily="49" charset="0"/>
              </a:rPr>
              <a:t>, </a:t>
            </a:r>
            <a:r>
              <a:rPr lang="en" altLang="zh-CN" sz="1100" b="0" dirty="0">
                <a:solidFill>
                  <a:srgbClr val="098658"/>
                </a:solidFill>
                <a:effectLst/>
                <a:latin typeface="Menlo" panose="020B0609030804020204" pitchFamily="49" charset="0"/>
              </a:rPr>
              <a:t>1.0</a:t>
            </a:r>
            <a:r>
              <a:rPr lang="en" altLang="zh-CN" sz="1100" b="0" dirty="0">
                <a:solidFill>
                  <a:srgbClr val="000000"/>
                </a:solidFill>
                <a:effectLst/>
                <a:latin typeface="Menlo" panose="020B0609030804020204" pitchFamily="49" charset="0"/>
              </a:rPr>
              <a:t>],</a:t>
            </a:r>
          </a:p>
          <a:p>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2.0</a:t>
            </a:r>
            <a:r>
              <a:rPr lang="en" altLang="zh-CN" sz="1100" b="0" dirty="0">
                <a:solidFill>
                  <a:srgbClr val="000000"/>
                </a:solidFill>
                <a:effectLst/>
                <a:latin typeface="Menlo" panose="020B0609030804020204" pitchFamily="49" charset="0"/>
              </a:rPr>
              <a:t>, </a:t>
            </a:r>
            <a:r>
              <a:rPr lang="en" altLang="zh-CN" sz="1100" b="0" dirty="0">
                <a:solidFill>
                  <a:srgbClr val="098658"/>
                </a:solidFill>
                <a:effectLst/>
                <a:latin typeface="Menlo" panose="020B0609030804020204" pitchFamily="49" charset="0"/>
              </a:rPr>
              <a:t>3.0</a:t>
            </a:r>
            <a:r>
              <a:rPr lang="en" altLang="zh-CN" sz="1100" b="0" dirty="0">
                <a:solidFill>
                  <a:srgbClr val="000000"/>
                </a:solidFill>
                <a:effectLst/>
                <a:latin typeface="Menlo" panose="020B0609030804020204" pitchFamily="49" charset="0"/>
              </a:rPr>
              <a:t>]]]])</a:t>
            </a:r>
          </a:p>
          <a:p>
            <a:br>
              <a:rPr lang="en" altLang="zh-CN" sz="1100" b="0" dirty="0">
                <a:solidFill>
                  <a:srgbClr val="000000"/>
                </a:solidFill>
                <a:effectLst/>
                <a:latin typeface="Menlo" panose="020B0609030804020204" pitchFamily="49" charset="0"/>
              </a:rPr>
            </a:br>
            <a:r>
              <a:rPr lang="en" altLang="zh-CN" sz="1100" b="0" dirty="0">
                <a:solidFill>
                  <a:srgbClr val="008000"/>
                </a:solidFill>
                <a:effectLst/>
                <a:latin typeface="Menlo" panose="020B0609030804020204" pitchFamily="49" charset="0"/>
              </a:rPr>
              <a:t># </a:t>
            </a:r>
            <a:r>
              <a:rPr lang="zh-CN" altLang="en-US" sz="1100" b="0" dirty="0">
                <a:solidFill>
                  <a:srgbClr val="008000"/>
                </a:solidFill>
                <a:effectLst/>
                <a:latin typeface="Menlo" panose="020B0609030804020204" pitchFamily="49" charset="0"/>
              </a:rPr>
              <a:t>定义一个 </a:t>
            </a:r>
            <a:r>
              <a:rPr lang="en-US" altLang="zh-CN" sz="1100" b="0" dirty="0">
                <a:solidFill>
                  <a:srgbClr val="008000"/>
                </a:solidFill>
                <a:effectLst/>
                <a:latin typeface="Menlo" panose="020B0609030804020204" pitchFamily="49" charset="0"/>
              </a:rPr>
              <a:t>2</a:t>
            </a:r>
            <a:r>
              <a:rPr lang="en" altLang="zh-CN" sz="1100" b="0" dirty="0">
                <a:solidFill>
                  <a:srgbClr val="008000"/>
                </a:solidFill>
                <a:effectLst/>
                <a:latin typeface="Menlo" panose="020B0609030804020204" pitchFamily="49" charset="0"/>
              </a:rPr>
              <a:t>x2 </a:t>
            </a:r>
            <a:r>
              <a:rPr lang="zh-CN" altLang="en-US" sz="1100" b="0" dirty="0">
                <a:solidFill>
                  <a:srgbClr val="008000"/>
                </a:solidFill>
                <a:effectLst/>
                <a:latin typeface="Menlo" panose="020B0609030804020204" pitchFamily="49" charset="0"/>
              </a:rPr>
              <a:t>的卷积核</a:t>
            </a:r>
            <a:endParaRPr lang="zh-CN" altLang="en-US" sz="1100" b="0" dirty="0">
              <a:solidFill>
                <a:srgbClr val="000000"/>
              </a:solidFill>
              <a:effectLst/>
              <a:latin typeface="Menlo" panose="020B0609030804020204" pitchFamily="49" charset="0"/>
            </a:endParaRPr>
          </a:p>
          <a:p>
            <a:r>
              <a:rPr lang="en-US" altLang="zh-CN" sz="1100" b="0" dirty="0">
                <a:solidFill>
                  <a:srgbClr val="008000"/>
                </a:solidFill>
                <a:effectLst/>
                <a:latin typeface="Menlo" panose="020B0609030804020204" pitchFamily="49" charset="0"/>
              </a:rPr>
              <a:t># </a:t>
            </a:r>
            <a:r>
              <a:rPr lang="zh-CN" altLang="en-US" sz="1100" b="0" dirty="0">
                <a:solidFill>
                  <a:srgbClr val="008000"/>
                </a:solidFill>
                <a:effectLst/>
                <a:latin typeface="Menlo" panose="020B0609030804020204" pitchFamily="49" charset="0"/>
              </a:rPr>
              <a:t>使用 </a:t>
            </a:r>
            <a:r>
              <a:rPr lang="en" altLang="zh-CN" sz="1100" b="0" dirty="0">
                <a:solidFill>
                  <a:srgbClr val="008000"/>
                </a:solidFill>
                <a:effectLst/>
                <a:latin typeface="Menlo" panose="020B0609030804020204" pitchFamily="49" charset="0"/>
              </a:rPr>
              <a:t>ConvTranspose2d </a:t>
            </a:r>
            <a:r>
              <a:rPr lang="zh-CN" altLang="en-US" sz="1100" b="0" dirty="0">
                <a:solidFill>
                  <a:srgbClr val="008000"/>
                </a:solidFill>
                <a:effectLst/>
                <a:latin typeface="Menlo" panose="020B0609030804020204" pitchFamily="49" charset="0"/>
              </a:rPr>
              <a:t>执行转置卷积</a:t>
            </a:r>
            <a:endParaRPr lang="zh-CN" altLang="en-US" sz="1100" b="0" dirty="0">
              <a:solidFill>
                <a:srgbClr val="000000"/>
              </a:solidFill>
              <a:effectLst/>
              <a:latin typeface="Menlo" panose="020B0609030804020204" pitchFamily="49" charset="0"/>
            </a:endParaRPr>
          </a:p>
          <a:p>
            <a:r>
              <a:rPr lang="en" altLang="zh-CN" sz="1100" b="0" dirty="0" err="1">
                <a:solidFill>
                  <a:srgbClr val="000000"/>
                </a:solidFill>
                <a:effectLst/>
                <a:latin typeface="Menlo" panose="020B0609030804020204" pitchFamily="49" charset="0"/>
              </a:rPr>
              <a:t>conv_transpose</a:t>
            </a:r>
            <a:r>
              <a:rPr lang="en" altLang="zh-CN" sz="1100" b="0" dirty="0">
                <a:solidFill>
                  <a:srgbClr val="000000"/>
                </a:solidFill>
                <a:effectLst/>
                <a:latin typeface="Menlo" panose="020B0609030804020204" pitchFamily="49" charset="0"/>
              </a:rPr>
              <a:t> = nn.ConvTranspose2d(</a:t>
            </a:r>
            <a:r>
              <a:rPr lang="en" altLang="zh-CN" sz="1100" b="0" dirty="0" err="1">
                <a:solidFill>
                  <a:srgbClr val="000000"/>
                </a:solidFill>
                <a:effectLst/>
                <a:latin typeface="Menlo" panose="020B0609030804020204" pitchFamily="49" charset="0"/>
              </a:rPr>
              <a:t>in_channels</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a:t>
            </a:r>
            <a:r>
              <a:rPr lang="en" altLang="zh-CN" sz="1100" b="0" dirty="0">
                <a:solidFill>
                  <a:srgbClr val="000000"/>
                </a:solidFill>
                <a:effectLst/>
                <a:latin typeface="Menlo" panose="020B0609030804020204" pitchFamily="49" charset="0"/>
              </a:rPr>
              <a:t>, </a:t>
            </a:r>
            <a:r>
              <a:rPr lang="en" altLang="zh-CN" sz="1100" b="0" dirty="0" err="1">
                <a:solidFill>
                  <a:srgbClr val="000000"/>
                </a:solidFill>
                <a:effectLst/>
                <a:latin typeface="Menlo" panose="020B0609030804020204" pitchFamily="49" charset="0"/>
              </a:rPr>
              <a:t>out_channels</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1</a:t>
            </a:r>
            <a:r>
              <a:rPr lang="en" altLang="zh-CN" sz="1100" b="0" dirty="0">
                <a:solidFill>
                  <a:srgbClr val="000000"/>
                </a:solidFill>
                <a:effectLst/>
                <a:latin typeface="Menlo" panose="020B0609030804020204" pitchFamily="49" charset="0"/>
              </a:rPr>
              <a:t>, </a:t>
            </a:r>
            <a:r>
              <a:rPr lang="en" altLang="zh-CN" sz="1100" b="0" dirty="0" err="1">
                <a:solidFill>
                  <a:srgbClr val="000000"/>
                </a:solidFill>
                <a:effectLst/>
                <a:latin typeface="Menlo" panose="020B0609030804020204" pitchFamily="49" charset="0"/>
              </a:rPr>
              <a:t>kernel_size</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2</a:t>
            </a:r>
            <a:r>
              <a:rPr lang="en" altLang="zh-CN" sz="1100" b="0" dirty="0">
                <a:solidFill>
                  <a:srgbClr val="000000"/>
                </a:solidFill>
                <a:effectLst/>
                <a:latin typeface="Menlo" panose="020B0609030804020204" pitchFamily="49" charset="0"/>
              </a:rPr>
              <a:t>, stride=</a:t>
            </a:r>
            <a:r>
              <a:rPr lang="en" altLang="zh-CN" sz="1100" b="0" dirty="0">
                <a:solidFill>
                  <a:srgbClr val="098658"/>
                </a:solidFill>
                <a:effectLst/>
                <a:latin typeface="Menlo" panose="020B0609030804020204" pitchFamily="49" charset="0"/>
              </a:rPr>
              <a:t>2</a:t>
            </a:r>
            <a:r>
              <a:rPr lang="en" altLang="zh-CN" sz="1100" b="0" dirty="0">
                <a:solidFill>
                  <a:srgbClr val="000000"/>
                </a:solidFill>
                <a:effectLst/>
                <a:latin typeface="Menlo" panose="020B0609030804020204" pitchFamily="49" charset="0"/>
              </a:rPr>
              <a:t>, bias=</a:t>
            </a:r>
            <a:r>
              <a:rPr lang="en" altLang="zh-CN" sz="1100" b="0" dirty="0">
                <a:solidFill>
                  <a:srgbClr val="0000FF"/>
                </a:solidFill>
                <a:effectLst/>
                <a:latin typeface="Menlo" panose="020B0609030804020204" pitchFamily="49" charset="0"/>
              </a:rPr>
              <a:t>False</a:t>
            </a:r>
            <a:r>
              <a:rPr lang="en" altLang="zh-CN" sz="1100" b="0" dirty="0">
                <a:solidFill>
                  <a:srgbClr val="000000"/>
                </a:solidFill>
                <a:effectLst/>
                <a:latin typeface="Menlo" panose="020B0609030804020204" pitchFamily="49" charset="0"/>
              </a:rPr>
              <a:t>)</a:t>
            </a:r>
          </a:p>
          <a:p>
            <a:br>
              <a:rPr lang="en" altLang="zh-CN" sz="1100" b="0" dirty="0">
                <a:solidFill>
                  <a:srgbClr val="000000"/>
                </a:solidFill>
                <a:effectLst/>
                <a:latin typeface="Menlo" panose="020B0609030804020204" pitchFamily="49" charset="0"/>
              </a:rPr>
            </a:br>
            <a:r>
              <a:rPr lang="en" altLang="zh-CN" sz="1100" b="0" dirty="0">
                <a:solidFill>
                  <a:srgbClr val="008000"/>
                </a:solidFill>
                <a:effectLst/>
                <a:latin typeface="Menlo" panose="020B0609030804020204" pitchFamily="49" charset="0"/>
              </a:rPr>
              <a:t># </a:t>
            </a:r>
            <a:r>
              <a:rPr lang="zh-CN" altLang="en-US" sz="1100" b="0" dirty="0">
                <a:solidFill>
                  <a:srgbClr val="008000"/>
                </a:solidFill>
                <a:effectLst/>
                <a:latin typeface="Menlo" panose="020B0609030804020204" pitchFamily="49" charset="0"/>
              </a:rPr>
              <a:t>手动设置卷积核的权重为 </a:t>
            </a:r>
            <a:r>
              <a:rPr lang="en-US" altLang="zh-CN" sz="1100" b="0" dirty="0">
                <a:solidFill>
                  <a:srgbClr val="008000"/>
                </a:solidFill>
                <a:effectLst/>
                <a:latin typeface="Menlo" panose="020B0609030804020204" pitchFamily="49" charset="0"/>
              </a:rPr>
              <a:t>[[0, 1], [2, 3]]</a:t>
            </a:r>
            <a:endParaRPr lang="zh-CN" altLang="en-US" sz="1100" b="0" dirty="0">
              <a:solidFill>
                <a:srgbClr val="000000"/>
              </a:solidFill>
              <a:effectLst/>
              <a:latin typeface="Menlo" panose="020B0609030804020204" pitchFamily="49" charset="0"/>
            </a:endParaRPr>
          </a:p>
          <a:p>
            <a:r>
              <a:rPr lang="en" altLang="zh-CN" sz="1100" b="0" dirty="0" err="1">
                <a:solidFill>
                  <a:srgbClr val="000000"/>
                </a:solidFill>
                <a:effectLst/>
                <a:latin typeface="Menlo" panose="020B0609030804020204" pitchFamily="49" charset="0"/>
              </a:rPr>
              <a:t>conv_transpose.weight.data</a:t>
            </a:r>
            <a:r>
              <a:rPr lang="en" altLang="zh-CN" sz="1100" b="0" dirty="0">
                <a:solidFill>
                  <a:srgbClr val="000000"/>
                </a:solidFill>
                <a:effectLst/>
                <a:latin typeface="Menlo" panose="020B0609030804020204" pitchFamily="49" charset="0"/>
              </a:rPr>
              <a:t> = </a:t>
            </a:r>
            <a:r>
              <a:rPr lang="en" altLang="zh-CN" sz="1100" b="0" dirty="0" err="1">
                <a:solidFill>
                  <a:srgbClr val="000000"/>
                </a:solidFill>
                <a:effectLst/>
                <a:latin typeface="Menlo" panose="020B0609030804020204" pitchFamily="49" charset="0"/>
              </a:rPr>
              <a:t>torch.tensor</a:t>
            </a:r>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0.0</a:t>
            </a:r>
            <a:r>
              <a:rPr lang="en" altLang="zh-CN" sz="1100" b="0" dirty="0">
                <a:solidFill>
                  <a:srgbClr val="000000"/>
                </a:solidFill>
                <a:effectLst/>
                <a:latin typeface="Menlo" panose="020B0609030804020204" pitchFamily="49" charset="0"/>
              </a:rPr>
              <a:t>, </a:t>
            </a:r>
            <a:r>
              <a:rPr lang="en" altLang="zh-CN" sz="1100" b="0" dirty="0">
                <a:solidFill>
                  <a:srgbClr val="098658"/>
                </a:solidFill>
                <a:effectLst/>
                <a:latin typeface="Menlo" panose="020B0609030804020204" pitchFamily="49" charset="0"/>
              </a:rPr>
              <a:t>1.0</a:t>
            </a:r>
            <a:r>
              <a:rPr lang="en" altLang="zh-CN" sz="1100" b="0" dirty="0">
                <a:solidFill>
                  <a:srgbClr val="000000"/>
                </a:solidFill>
                <a:effectLst/>
                <a:latin typeface="Menlo" panose="020B0609030804020204" pitchFamily="49" charset="0"/>
              </a:rPr>
              <a:t>],</a:t>
            </a:r>
          </a:p>
          <a:p>
            <a:r>
              <a:rPr lang="en" altLang="zh-CN" sz="1100" b="0" dirty="0">
                <a:solidFill>
                  <a:srgbClr val="000000"/>
                </a:solidFill>
                <a:effectLst/>
                <a:latin typeface="Menlo" panose="020B0609030804020204" pitchFamily="49" charset="0"/>
              </a:rPr>
              <a:t>[</a:t>
            </a:r>
            <a:r>
              <a:rPr lang="en" altLang="zh-CN" sz="1100" b="0" dirty="0">
                <a:solidFill>
                  <a:srgbClr val="098658"/>
                </a:solidFill>
                <a:effectLst/>
                <a:latin typeface="Menlo" panose="020B0609030804020204" pitchFamily="49" charset="0"/>
              </a:rPr>
              <a:t>2.0</a:t>
            </a:r>
            <a:r>
              <a:rPr lang="en" altLang="zh-CN" sz="1100" b="0" dirty="0">
                <a:solidFill>
                  <a:srgbClr val="000000"/>
                </a:solidFill>
                <a:effectLst/>
                <a:latin typeface="Menlo" panose="020B0609030804020204" pitchFamily="49" charset="0"/>
              </a:rPr>
              <a:t>, </a:t>
            </a:r>
            <a:r>
              <a:rPr lang="en" altLang="zh-CN" sz="1100" b="0" dirty="0">
                <a:solidFill>
                  <a:srgbClr val="098658"/>
                </a:solidFill>
                <a:effectLst/>
                <a:latin typeface="Menlo" panose="020B0609030804020204" pitchFamily="49" charset="0"/>
              </a:rPr>
              <a:t>3.0</a:t>
            </a:r>
            <a:r>
              <a:rPr lang="en" altLang="zh-CN" sz="1100" b="0" dirty="0">
                <a:solidFill>
                  <a:srgbClr val="000000"/>
                </a:solidFill>
                <a:effectLst/>
                <a:latin typeface="Menlo" panose="020B0609030804020204" pitchFamily="49" charset="0"/>
              </a:rPr>
              <a:t>]]]])</a:t>
            </a:r>
          </a:p>
          <a:p>
            <a:br>
              <a:rPr lang="en" altLang="zh-CN" sz="1100" b="0" dirty="0">
                <a:solidFill>
                  <a:srgbClr val="000000"/>
                </a:solidFill>
                <a:effectLst/>
                <a:latin typeface="Menlo" panose="020B0609030804020204" pitchFamily="49" charset="0"/>
              </a:rPr>
            </a:br>
            <a:r>
              <a:rPr lang="en" altLang="zh-CN" sz="1100" b="0" dirty="0">
                <a:solidFill>
                  <a:srgbClr val="008000"/>
                </a:solidFill>
                <a:effectLst/>
                <a:latin typeface="Menlo" panose="020B0609030804020204" pitchFamily="49" charset="0"/>
              </a:rPr>
              <a:t># </a:t>
            </a:r>
            <a:r>
              <a:rPr lang="zh-CN" altLang="en-US" sz="1100" b="0" dirty="0">
                <a:solidFill>
                  <a:srgbClr val="008000"/>
                </a:solidFill>
                <a:effectLst/>
                <a:latin typeface="Menlo" panose="020B0609030804020204" pitchFamily="49" charset="0"/>
              </a:rPr>
              <a:t>执行转置卷积</a:t>
            </a:r>
            <a:endParaRPr lang="zh-CN" altLang="en-US" sz="1100" b="0" dirty="0">
              <a:solidFill>
                <a:srgbClr val="000000"/>
              </a:solidFill>
              <a:effectLst/>
              <a:latin typeface="Menlo" panose="020B0609030804020204" pitchFamily="49" charset="0"/>
            </a:endParaRPr>
          </a:p>
          <a:p>
            <a:r>
              <a:rPr lang="en" altLang="zh-CN" sz="1100" b="0" dirty="0" err="1">
                <a:solidFill>
                  <a:srgbClr val="000000"/>
                </a:solidFill>
                <a:effectLst/>
                <a:latin typeface="Menlo" panose="020B0609030804020204" pitchFamily="49" charset="0"/>
              </a:rPr>
              <a:t>output_transpose</a:t>
            </a:r>
            <a:r>
              <a:rPr lang="en" altLang="zh-CN" sz="1100" b="0" dirty="0">
                <a:solidFill>
                  <a:srgbClr val="000000"/>
                </a:solidFill>
                <a:effectLst/>
                <a:latin typeface="Menlo" panose="020B0609030804020204" pitchFamily="49" charset="0"/>
              </a:rPr>
              <a:t> = </a:t>
            </a:r>
            <a:r>
              <a:rPr lang="en" altLang="zh-CN" sz="1100" b="0" dirty="0" err="1">
                <a:solidFill>
                  <a:srgbClr val="000000"/>
                </a:solidFill>
                <a:effectLst/>
                <a:latin typeface="Menlo" panose="020B0609030804020204" pitchFamily="49" charset="0"/>
              </a:rPr>
              <a:t>conv_transpose</a:t>
            </a:r>
            <a:r>
              <a:rPr lang="en" altLang="zh-CN" sz="1100" b="0" dirty="0">
                <a:solidFill>
                  <a:srgbClr val="000000"/>
                </a:solidFill>
                <a:effectLst/>
                <a:latin typeface="Menlo" panose="020B0609030804020204" pitchFamily="49" charset="0"/>
              </a:rPr>
              <a:t>(input)</a:t>
            </a:r>
          </a:p>
          <a:p>
            <a:br>
              <a:rPr lang="en" altLang="zh-CN" sz="1100" b="0" dirty="0">
                <a:solidFill>
                  <a:srgbClr val="000000"/>
                </a:solidFill>
                <a:effectLst/>
                <a:latin typeface="Menlo" panose="020B0609030804020204" pitchFamily="49" charset="0"/>
              </a:rPr>
            </a:br>
            <a:r>
              <a:rPr lang="en" altLang="zh-CN" sz="1100" b="0" dirty="0">
                <a:solidFill>
                  <a:srgbClr val="000000"/>
                </a:solidFill>
                <a:effectLst/>
                <a:latin typeface="Menlo" panose="020B0609030804020204" pitchFamily="49" charset="0"/>
              </a:rPr>
              <a:t>print(</a:t>
            </a:r>
            <a:r>
              <a:rPr lang="en" altLang="zh-CN" sz="1100" b="0" dirty="0">
                <a:solidFill>
                  <a:srgbClr val="A31515"/>
                </a:solidFill>
                <a:effectLst/>
                <a:latin typeface="Menlo" panose="020B0609030804020204" pitchFamily="49" charset="0"/>
              </a:rPr>
              <a:t>"Output after transpose convolution:"</a:t>
            </a:r>
            <a:r>
              <a:rPr lang="en" altLang="zh-CN" sz="1100" b="0" dirty="0">
                <a:solidFill>
                  <a:srgbClr val="000000"/>
                </a:solidFill>
                <a:effectLst/>
                <a:latin typeface="Menlo" panose="020B0609030804020204" pitchFamily="49" charset="0"/>
              </a:rPr>
              <a:t>)</a:t>
            </a:r>
          </a:p>
          <a:p>
            <a:r>
              <a:rPr lang="en" altLang="zh-CN" sz="1100" b="0" dirty="0">
                <a:solidFill>
                  <a:srgbClr val="000000"/>
                </a:solidFill>
                <a:effectLst/>
                <a:latin typeface="Menlo" panose="020B0609030804020204" pitchFamily="49" charset="0"/>
              </a:rPr>
              <a:t>print(</a:t>
            </a:r>
            <a:r>
              <a:rPr lang="en" altLang="zh-CN" sz="1100" b="0" dirty="0" err="1">
                <a:solidFill>
                  <a:srgbClr val="000000"/>
                </a:solidFill>
                <a:effectLst/>
                <a:latin typeface="Menlo" panose="020B0609030804020204" pitchFamily="49" charset="0"/>
              </a:rPr>
              <a:t>output_transpose</a:t>
            </a:r>
            <a:r>
              <a:rPr lang="en" altLang="zh-CN" sz="1100" b="0" dirty="0">
                <a:solidFill>
                  <a:srgbClr val="000000"/>
                </a:solidFill>
                <a:effectLst/>
                <a:latin typeface="Menlo" panose="020B0609030804020204" pitchFamily="49" charset="0"/>
              </a:rPr>
              <a:t>)</a:t>
            </a:r>
          </a:p>
        </p:txBody>
      </p:sp>
      <p:sp>
        <p:nvSpPr>
          <p:cNvPr id="13" name="文本框 12">
            <a:extLst>
              <a:ext uri="{FF2B5EF4-FFF2-40B4-BE49-F238E27FC236}">
                <a16:creationId xmlns:a16="http://schemas.microsoft.com/office/drawing/2014/main" id="{529635E7-98A0-2949-ACD4-43107164EE15}"/>
              </a:ext>
            </a:extLst>
          </p:cNvPr>
          <p:cNvSpPr txBox="1"/>
          <p:nvPr/>
        </p:nvSpPr>
        <p:spPr>
          <a:xfrm>
            <a:off x="5076058" y="1025356"/>
            <a:ext cx="3816422" cy="3785652"/>
          </a:xfrm>
          <a:prstGeom prst="rect">
            <a:avLst/>
          </a:prstGeom>
          <a:noFill/>
        </p:spPr>
        <p:txBody>
          <a:bodyPr wrap="square">
            <a:spAutoFit/>
          </a:bodyPr>
          <a:lstStyle/>
          <a:p>
            <a:r>
              <a:rPr lang="en-US" altLang="zh-CN" sz="1200" b="0" dirty="0">
                <a:solidFill>
                  <a:srgbClr val="008000"/>
                </a:solidFill>
                <a:effectLst/>
                <a:latin typeface="Menlo" panose="020B0609030804020204" pitchFamily="49" charset="0"/>
              </a:rPr>
              <a:t>#</a:t>
            </a:r>
            <a:r>
              <a:rPr lang="zh-CN" altLang="en-US" sz="1200" b="0" dirty="0">
                <a:solidFill>
                  <a:srgbClr val="008000"/>
                </a:solidFill>
                <a:effectLst/>
                <a:latin typeface="Menlo" panose="020B0609030804020204" pitchFamily="49" charset="0"/>
              </a:rPr>
              <a:t>创建一个大小为</a:t>
            </a:r>
            <a:r>
              <a:rPr lang="en-US" altLang="zh-CN" sz="1200" b="0" dirty="0">
                <a:solidFill>
                  <a:srgbClr val="008000"/>
                </a:solidFill>
                <a:effectLst/>
                <a:latin typeface="Menlo" panose="020B0609030804020204" pitchFamily="49" charset="0"/>
              </a:rPr>
              <a:t>5</a:t>
            </a:r>
            <a:r>
              <a:rPr lang="en" altLang="zh-CN" sz="1200" b="0" dirty="0">
                <a:solidFill>
                  <a:srgbClr val="008000"/>
                </a:solidFill>
                <a:effectLst/>
                <a:latin typeface="Menlo" panose="020B0609030804020204" pitchFamily="49" charset="0"/>
              </a:rPr>
              <a:t>x5</a:t>
            </a:r>
            <a:r>
              <a:rPr lang="zh-CN" altLang="en" sz="1200" b="0" dirty="0">
                <a:solidFill>
                  <a:srgbClr val="008000"/>
                </a:solidFill>
                <a:effectLst/>
                <a:latin typeface="Menlo" panose="020B0609030804020204" pitchFamily="49" charset="0"/>
              </a:rPr>
              <a:t>，</a:t>
            </a:r>
            <a:r>
              <a:rPr lang="zh-CN" altLang="en-US" sz="1200" b="0" dirty="0">
                <a:solidFill>
                  <a:srgbClr val="008000"/>
                </a:solidFill>
                <a:effectLst/>
                <a:latin typeface="Menlo" panose="020B0609030804020204" pitchFamily="49" charset="0"/>
              </a:rPr>
              <a:t>元素全为</a:t>
            </a:r>
            <a:r>
              <a:rPr lang="en-US" altLang="zh-CN" sz="1200" b="0" dirty="0">
                <a:solidFill>
                  <a:srgbClr val="008000"/>
                </a:solidFill>
                <a:effectLst/>
                <a:latin typeface="Menlo" panose="020B0609030804020204" pitchFamily="49" charset="0"/>
              </a:rPr>
              <a:t>0</a:t>
            </a:r>
            <a:r>
              <a:rPr lang="zh-CN" altLang="en-US" sz="1200" b="0" dirty="0">
                <a:solidFill>
                  <a:srgbClr val="008000"/>
                </a:solidFill>
                <a:effectLst/>
                <a:latin typeface="Menlo" panose="020B0609030804020204" pitchFamily="49" charset="0"/>
              </a:rPr>
              <a:t>的张量</a:t>
            </a:r>
            <a:endParaRPr lang="zh-CN" altLang="en-US" sz="1200" b="0" dirty="0">
              <a:solidFill>
                <a:srgbClr val="000000"/>
              </a:solidFill>
              <a:effectLst/>
              <a:latin typeface="Menlo" panose="020B0609030804020204" pitchFamily="49" charset="0"/>
            </a:endParaRPr>
          </a:p>
          <a:p>
            <a:r>
              <a:rPr lang="en" altLang="zh-CN" sz="1200" b="0" dirty="0" err="1">
                <a:solidFill>
                  <a:srgbClr val="000000"/>
                </a:solidFill>
                <a:effectLst/>
                <a:latin typeface="Menlo" panose="020B0609030804020204" pitchFamily="49" charset="0"/>
              </a:rPr>
              <a:t>upsampled_input</a:t>
            </a:r>
            <a:r>
              <a:rPr lang="en" altLang="zh-CN" sz="1200" b="0" dirty="0">
                <a:solidFill>
                  <a:srgbClr val="000000"/>
                </a:solidFill>
                <a:effectLst/>
                <a:latin typeface="Menlo" panose="020B0609030804020204" pitchFamily="49" charset="0"/>
              </a:rPr>
              <a:t> = </a:t>
            </a:r>
            <a:r>
              <a:rPr lang="en" altLang="zh-CN" sz="1200" b="0" dirty="0" err="1">
                <a:solidFill>
                  <a:srgbClr val="000000"/>
                </a:solidFill>
                <a:effectLst/>
                <a:latin typeface="Menlo" panose="020B0609030804020204" pitchFamily="49" charset="0"/>
              </a:rPr>
              <a:t>torch.zeros</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1</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1</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5</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5</a:t>
            </a:r>
            <a:r>
              <a:rPr lang="en" altLang="zh-CN" sz="1200" b="0" dirty="0">
                <a:solidFill>
                  <a:srgbClr val="000000"/>
                </a:solidFill>
                <a:effectLst/>
                <a:latin typeface="Menlo" panose="020B0609030804020204" pitchFamily="49" charset="0"/>
              </a:rPr>
              <a:t>))</a:t>
            </a:r>
          </a:p>
          <a:p>
            <a:r>
              <a:rPr lang="en" altLang="zh-CN" sz="1200" b="0" dirty="0" err="1">
                <a:solidFill>
                  <a:srgbClr val="000000"/>
                </a:solidFill>
                <a:effectLst/>
                <a:latin typeface="Menlo" panose="020B0609030804020204" pitchFamily="49" charset="0"/>
              </a:rPr>
              <a:t>upsampled_input</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1</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1</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 = input</a:t>
            </a:r>
          </a:p>
          <a:p>
            <a:br>
              <a:rPr lang="en" altLang="zh-CN" sz="1200" b="0" dirty="0">
                <a:solidFill>
                  <a:srgbClr val="000000"/>
                </a:solidFill>
                <a:effectLst/>
                <a:latin typeface="Menlo" panose="020B0609030804020204" pitchFamily="49" charset="0"/>
              </a:rPr>
            </a:br>
            <a:r>
              <a:rPr lang="en" altLang="zh-CN" sz="1200" b="0" dirty="0">
                <a:solidFill>
                  <a:srgbClr val="000000"/>
                </a:solidFill>
                <a:effectLst/>
                <a:latin typeface="Menlo" panose="020B0609030804020204" pitchFamily="49" charset="0"/>
              </a:rPr>
              <a:t>conv = nn.Conv2d(</a:t>
            </a:r>
            <a:r>
              <a:rPr lang="en" altLang="zh-CN" sz="1200" b="0" dirty="0" err="1">
                <a:solidFill>
                  <a:srgbClr val="000000"/>
                </a:solidFill>
                <a:effectLst/>
                <a:latin typeface="Menlo" panose="020B0609030804020204" pitchFamily="49" charset="0"/>
              </a:rPr>
              <a:t>in_channels</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1</a:t>
            </a:r>
            <a:r>
              <a:rPr lang="en" altLang="zh-CN" sz="1200" b="0" dirty="0">
                <a:solidFill>
                  <a:srgbClr val="000000"/>
                </a:solidFill>
                <a:effectLst/>
                <a:latin typeface="Menlo" panose="020B0609030804020204" pitchFamily="49" charset="0"/>
              </a:rPr>
              <a:t>, </a:t>
            </a:r>
            <a:r>
              <a:rPr lang="en" altLang="zh-CN" sz="1200" b="0" dirty="0" err="1">
                <a:solidFill>
                  <a:srgbClr val="000000"/>
                </a:solidFill>
                <a:effectLst/>
                <a:latin typeface="Menlo" panose="020B0609030804020204" pitchFamily="49" charset="0"/>
              </a:rPr>
              <a:t>out_channels</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1</a:t>
            </a:r>
            <a:r>
              <a:rPr lang="en" altLang="zh-CN" sz="1200" b="0" dirty="0">
                <a:solidFill>
                  <a:srgbClr val="000000"/>
                </a:solidFill>
                <a:effectLst/>
                <a:latin typeface="Menlo" panose="020B0609030804020204" pitchFamily="49" charset="0"/>
              </a:rPr>
              <a:t>, </a:t>
            </a:r>
            <a:r>
              <a:rPr lang="en" altLang="zh-CN" sz="1200" b="0" dirty="0" err="1">
                <a:solidFill>
                  <a:srgbClr val="000000"/>
                </a:solidFill>
                <a:effectLst/>
                <a:latin typeface="Menlo" panose="020B0609030804020204" pitchFamily="49" charset="0"/>
              </a:rPr>
              <a:t>kernel_size</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 stride=</a:t>
            </a:r>
            <a:r>
              <a:rPr lang="en" altLang="zh-CN" sz="1200" b="0" dirty="0">
                <a:solidFill>
                  <a:srgbClr val="098658"/>
                </a:solidFill>
                <a:effectLst/>
                <a:latin typeface="Menlo" panose="020B0609030804020204" pitchFamily="49" charset="0"/>
              </a:rPr>
              <a:t>1</a:t>
            </a:r>
            <a:r>
              <a:rPr lang="en" altLang="zh-CN" sz="1200" b="0" dirty="0">
                <a:solidFill>
                  <a:srgbClr val="000000"/>
                </a:solidFill>
                <a:effectLst/>
                <a:latin typeface="Menlo" panose="020B0609030804020204" pitchFamily="49" charset="0"/>
              </a:rPr>
              <a:t>, padding=</a:t>
            </a:r>
            <a:r>
              <a:rPr lang="en" altLang="zh-CN" sz="1200" b="0" dirty="0">
                <a:solidFill>
                  <a:srgbClr val="098658"/>
                </a:solidFill>
                <a:effectLst/>
                <a:latin typeface="Menlo" panose="020B0609030804020204" pitchFamily="49" charset="0"/>
              </a:rPr>
              <a:t>0</a:t>
            </a:r>
            <a:r>
              <a:rPr lang="en" altLang="zh-CN" sz="1200" b="0" dirty="0">
                <a:solidFill>
                  <a:srgbClr val="000000"/>
                </a:solidFill>
                <a:effectLst/>
                <a:latin typeface="Menlo" panose="020B0609030804020204" pitchFamily="49" charset="0"/>
              </a:rPr>
              <a:t>, bias=</a:t>
            </a:r>
            <a:r>
              <a:rPr lang="en" altLang="zh-CN" sz="1200" b="0" dirty="0">
                <a:solidFill>
                  <a:srgbClr val="0000FF"/>
                </a:solidFill>
                <a:effectLst/>
                <a:latin typeface="Menlo" panose="020B0609030804020204" pitchFamily="49" charset="0"/>
              </a:rPr>
              <a:t>False</a:t>
            </a:r>
            <a:r>
              <a:rPr lang="en" altLang="zh-CN" sz="1200" b="0" dirty="0">
                <a:solidFill>
                  <a:srgbClr val="000000"/>
                </a:solidFill>
                <a:effectLst/>
                <a:latin typeface="Menlo" panose="020B0609030804020204" pitchFamily="49" charset="0"/>
              </a:rPr>
              <a:t>)</a:t>
            </a:r>
          </a:p>
          <a:p>
            <a:br>
              <a:rPr lang="en" altLang="zh-CN" sz="1200" b="0" dirty="0">
                <a:solidFill>
                  <a:srgbClr val="000000"/>
                </a:solidFill>
                <a:effectLst/>
                <a:latin typeface="Menlo" panose="020B0609030804020204" pitchFamily="49" charset="0"/>
              </a:rPr>
            </a:br>
            <a:r>
              <a:rPr lang="en" altLang="zh-CN" sz="1200" b="0" dirty="0" err="1">
                <a:solidFill>
                  <a:srgbClr val="000000"/>
                </a:solidFill>
                <a:effectLst/>
                <a:latin typeface="Menlo" panose="020B0609030804020204" pitchFamily="49" charset="0"/>
              </a:rPr>
              <a:t>conv.weight.data</a:t>
            </a:r>
            <a:r>
              <a:rPr lang="en" altLang="zh-CN" sz="1200" b="0" dirty="0">
                <a:solidFill>
                  <a:srgbClr val="000000"/>
                </a:solidFill>
                <a:effectLst/>
                <a:latin typeface="Menlo" panose="020B0609030804020204" pitchFamily="49" charset="0"/>
              </a:rPr>
              <a:t> = torch.rot90(filter, </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 [</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 </a:t>
            </a:r>
            <a:r>
              <a:rPr lang="en" altLang="zh-CN" sz="1200" b="0" dirty="0">
                <a:solidFill>
                  <a:srgbClr val="098658"/>
                </a:solidFill>
                <a:effectLst/>
                <a:latin typeface="Menlo" panose="020B0609030804020204" pitchFamily="49" charset="0"/>
              </a:rPr>
              <a:t>3</a:t>
            </a:r>
            <a:r>
              <a:rPr lang="en" altLang="zh-CN" sz="1200" b="0" dirty="0">
                <a:solidFill>
                  <a:srgbClr val="000000"/>
                </a:solidFill>
                <a:effectLst/>
                <a:latin typeface="Menlo" panose="020B0609030804020204" pitchFamily="49" charset="0"/>
              </a:rPr>
              <a:t>])</a:t>
            </a:r>
          </a:p>
          <a:p>
            <a:br>
              <a:rPr lang="en" altLang="zh-CN" sz="1200" b="0" dirty="0">
                <a:solidFill>
                  <a:srgbClr val="000000"/>
                </a:solidFill>
                <a:effectLst/>
                <a:latin typeface="Menlo" panose="020B0609030804020204" pitchFamily="49" charset="0"/>
              </a:rPr>
            </a:br>
            <a:r>
              <a:rPr lang="en" altLang="zh-CN" sz="1200" b="0" dirty="0">
                <a:solidFill>
                  <a:srgbClr val="000000"/>
                </a:solidFill>
                <a:effectLst/>
                <a:latin typeface="Menlo" panose="020B0609030804020204" pitchFamily="49" charset="0"/>
              </a:rPr>
              <a:t>output = conv(</a:t>
            </a:r>
            <a:r>
              <a:rPr lang="en" altLang="zh-CN" sz="1200" b="0" dirty="0" err="1">
                <a:solidFill>
                  <a:srgbClr val="000000"/>
                </a:solidFill>
                <a:effectLst/>
                <a:latin typeface="Menlo" panose="020B0609030804020204" pitchFamily="49" charset="0"/>
              </a:rPr>
              <a:t>upsampled_input</a:t>
            </a:r>
            <a:r>
              <a:rPr lang="en" altLang="zh-CN" sz="1200" b="0" dirty="0">
                <a:solidFill>
                  <a:srgbClr val="000000"/>
                </a:solidFill>
                <a:effectLst/>
                <a:latin typeface="Menlo" panose="020B0609030804020204" pitchFamily="49" charset="0"/>
              </a:rPr>
              <a:t>)</a:t>
            </a:r>
          </a:p>
          <a:p>
            <a:r>
              <a:rPr lang="en" altLang="zh-CN" sz="1200" b="0" dirty="0">
                <a:solidFill>
                  <a:srgbClr val="000000"/>
                </a:solidFill>
                <a:effectLst/>
                <a:latin typeface="Menlo" panose="020B0609030804020204" pitchFamily="49" charset="0"/>
              </a:rPr>
              <a:t>print(</a:t>
            </a:r>
            <a:r>
              <a:rPr lang="en" altLang="zh-CN" sz="1200" b="0" dirty="0">
                <a:solidFill>
                  <a:srgbClr val="A31515"/>
                </a:solidFill>
                <a:effectLst/>
                <a:latin typeface="Menlo" panose="020B0609030804020204" pitchFamily="49" charset="0"/>
              </a:rPr>
              <a:t>"Output after convolution:"</a:t>
            </a:r>
            <a:r>
              <a:rPr lang="en" altLang="zh-CN" sz="1200" b="0" dirty="0">
                <a:solidFill>
                  <a:srgbClr val="000000"/>
                </a:solidFill>
                <a:effectLst/>
                <a:latin typeface="Menlo" panose="020B0609030804020204" pitchFamily="49" charset="0"/>
              </a:rPr>
              <a:t>)</a:t>
            </a:r>
          </a:p>
          <a:p>
            <a:r>
              <a:rPr lang="en" altLang="zh-CN" sz="1200" b="0" dirty="0">
                <a:solidFill>
                  <a:srgbClr val="000000"/>
                </a:solidFill>
                <a:effectLst/>
                <a:latin typeface="Menlo" panose="020B0609030804020204" pitchFamily="49" charset="0"/>
              </a:rPr>
              <a:t>print(output)</a:t>
            </a:r>
          </a:p>
          <a:p>
            <a:endParaRPr lang="en" altLang="zh-CN" sz="1200" dirty="0">
              <a:solidFill>
                <a:srgbClr val="000000"/>
              </a:solidFill>
              <a:latin typeface="Menlo" panose="020B0609030804020204" pitchFamily="49" charset="0"/>
            </a:endParaRPr>
          </a:p>
          <a:p>
            <a:endParaRPr lang="en" altLang="zh-CN" sz="1200" b="0" dirty="0">
              <a:solidFill>
                <a:srgbClr val="000000"/>
              </a:solidFill>
              <a:effectLst/>
              <a:latin typeface="Menlo" panose="020B0609030804020204" pitchFamily="49" charset="0"/>
            </a:endParaRPr>
          </a:p>
          <a:p>
            <a:r>
              <a:rPr lang="en" altLang="zh-CN" sz="1200" b="0" dirty="0">
                <a:solidFill>
                  <a:srgbClr val="000000"/>
                </a:solidFill>
                <a:effectLst/>
                <a:latin typeface="Menlo" panose="020B0609030804020204" pitchFamily="49" charset="0"/>
              </a:rPr>
              <a:t>A = </a:t>
            </a:r>
            <a:r>
              <a:rPr lang="en" altLang="zh-CN" sz="1200" b="0" dirty="0" err="1">
                <a:solidFill>
                  <a:srgbClr val="000000"/>
                </a:solidFill>
                <a:effectLst/>
                <a:latin typeface="Menlo" panose="020B0609030804020204" pitchFamily="49" charset="0"/>
              </a:rPr>
              <a:t>torch.randn</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3</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4</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5</a:t>
            </a:r>
            <a:r>
              <a:rPr lang="en" altLang="zh-CN" sz="1200" b="0" dirty="0">
                <a:solidFill>
                  <a:srgbClr val="000000"/>
                </a:solidFill>
                <a:effectLst/>
                <a:latin typeface="Menlo" panose="020B0609030804020204" pitchFamily="49" charset="0"/>
              </a:rPr>
              <a:t>))</a:t>
            </a:r>
          </a:p>
          <a:p>
            <a:r>
              <a:rPr lang="en" altLang="zh-CN" sz="1200" b="0" dirty="0">
                <a:solidFill>
                  <a:srgbClr val="000000"/>
                </a:solidFill>
                <a:effectLst/>
                <a:latin typeface="Menlo" panose="020B0609030804020204" pitchFamily="49" charset="0"/>
              </a:rPr>
              <a:t>print(</a:t>
            </a:r>
            <a:r>
              <a:rPr lang="en" altLang="zh-CN" sz="1200" b="0" dirty="0" err="1">
                <a:solidFill>
                  <a:srgbClr val="000000"/>
                </a:solidFill>
                <a:effectLst/>
                <a:latin typeface="Menlo" panose="020B0609030804020204" pitchFamily="49" charset="0"/>
              </a:rPr>
              <a:t>torch.dist</a:t>
            </a:r>
            <a:r>
              <a:rPr lang="en" altLang="zh-CN" sz="1200" b="0" dirty="0">
                <a:solidFill>
                  <a:srgbClr val="000000"/>
                </a:solidFill>
                <a:effectLst/>
                <a:latin typeface="Menlo" panose="020B0609030804020204" pitchFamily="49" charset="0"/>
              </a:rPr>
              <a:t>(torch.rot90(A, </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 [</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 </a:t>
            </a:r>
            <a:r>
              <a:rPr lang="en" altLang="zh-CN" sz="1200" b="0" dirty="0">
                <a:solidFill>
                  <a:srgbClr val="098658"/>
                </a:solidFill>
                <a:effectLst/>
                <a:latin typeface="Menlo" panose="020B0609030804020204" pitchFamily="49" charset="0"/>
              </a:rPr>
              <a:t>3</a:t>
            </a:r>
            <a:r>
              <a:rPr lang="en" altLang="zh-CN" sz="1200" b="0" dirty="0">
                <a:solidFill>
                  <a:srgbClr val="000000"/>
                </a:solidFill>
                <a:effectLst/>
                <a:latin typeface="Menlo" panose="020B0609030804020204" pitchFamily="49" charset="0"/>
              </a:rPr>
              <a:t>]), </a:t>
            </a:r>
            <a:r>
              <a:rPr lang="en" altLang="zh-CN" sz="1200" b="0" dirty="0" err="1">
                <a:solidFill>
                  <a:srgbClr val="000000"/>
                </a:solidFill>
                <a:effectLst/>
                <a:latin typeface="Menlo" panose="020B0609030804020204" pitchFamily="49" charset="0"/>
              </a:rPr>
              <a:t>torch.flip</a:t>
            </a:r>
            <a:r>
              <a:rPr lang="en" altLang="zh-CN" sz="1200" b="0" dirty="0">
                <a:solidFill>
                  <a:srgbClr val="000000"/>
                </a:solidFill>
                <a:effectLst/>
                <a:latin typeface="Menlo" panose="020B0609030804020204" pitchFamily="49" charset="0"/>
              </a:rPr>
              <a:t>(A, [</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 </a:t>
            </a:r>
            <a:r>
              <a:rPr lang="en" altLang="zh-CN" sz="1200" b="0" dirty="0">
                <a:solidFill>
                  <a:srgbClr val="098658"/>
                </a:solidFill>
                <a:effectLst/>
                <a:latin typeface="Menlo" panose="020B0609030804020204" pitchFamily="49" charset="0"/>
              </a:rPr>
              <a:t>3</a:t>
            </a:r>
            <a:r>
              <a:rPr lang="en" altLang="zh-CN" sz="1200" b="0" dirty="0">
                <a:solidFill>
                  <a:srgbClr val="000000"/>
                </a:solidFill>
                <a:effectLst/>
                <a:latin typeface="Menlo" panose="020B0609030804020204" pitchFamily="49" charset="0"/>
              </a:rPr>
              <a:t>]), p=</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a:t>
            </a:r>
          </a:p>
          <a:p>
            <a:endParaRPr lang="en" altLang="zh-CN" sz="1200" b="0" dirty="0">
              <a:solidFill>
                <a:srgbClr val="000000"/>
              </a:solidFill>
              <a:effectLst/>
              <a:latin typeface="Menlo" panose="020B0609030804020204" pitchFamily="49" charset="0"/>
            </a:endParaRPr>
          </a:p>
        </p:txBody>
      </p:sp>
      <p:pic>
        <p:nvPicPr>
          <p:cNvPr id="8" name="图片 7">
            <a:extLst>
              <a:ext uri="{FF2B5EF4-FFF2-40B4-BE49-F238E27FC236}">
                <a16:creationId xmlns:a16="http://schemas.microsoft.com/office/drawing/2014/main" id="{13906D4E-FACC-D448-ADD5-D832A1B91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450" y="1682750"/>
            <a:ext cx="5753100" cy="1778000"/>
          </a:xfrm>
          <a:prstGeom prst="rect">
            <a:avLst/>
          </a:prstGeom>
        </p:spPr>
      </p:pic>
    </p:spTree>
    <p:extLst>
      <p:ext uri="{BB962C8B-B14F-4D97-AF65-F5344CB8AC3E}">
        <p14:creationId xmlns:p14="http://schemas.microsoft.com/office/powerpoint/2010/main" val="143963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：上采样</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转置卷积</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18</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6818124E-927B-3E42-90DF-0E96FEEC5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932" y="1057407"/>
            <a:ext cx="5588136" cy="3028685"/>
          </a:xfrm>
          <a:prstGeom prst="rect">
            <a:avLst/>
          </a:prstGeom>
        </p:spPr>
      </p:pic>
      <p:sp>
        <p:nvSpPr>
          <p:cNvPr id="4" name="文本框 3">
            <a:extLst>
              <a:ext uri="{FF2B5EF4-FFF2-40B4-BE49-F238E27FC236}">
                <a16:creationId xmlns:a16="http://schemas.microsoft.com/office/drawing/2014/main" id="{202665AB-7E31-F941-AF28-D3D719CA1958}"/>
              </a:ext>
            </a:extLst>
          </p:cNvPr>
          <p:cNvSpPr txBox="1"/>
          <p:nvPr/>
        </p:nvSpPr>
        <p:spPr>
          <a:xfrm>
            <a:off x="2445456" y="4242012"/>
            <a:ext cx="4253087" cy="369332"/>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步长大于</a:t>
            </a:r>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的转置卷积</a:t>
            </a:r>
            <a:r>
              <a:rPr kumimoji="1" lang="zh-CN" altLang="en-US" dirty="0">
                <a:solidFill>
                  <a:srgbClr val="C00000"/>
                </a:solidFill>
                <a:latin typeface="Times New Roman" panose="02020603050405020304" pitchFamily="18" charset="0"/>
                <a:cs typeface="Times New Roman" panose="02020603050405020304" pitchFamily="18" charset="0"/>
              </a:rPr>
              <a:t> </a:t>
            </a:r>
            <a:r>
              <a:rPr kumimoji="1" lang="en-US" altLang="zh-CN" dirty="0">
                <a:solidFill>
                  <a:srgbClr val="C00000"/>
                </a:solidFill>
                <a:latin typeface="Times New Roman" panose="02020603050405020304" pitchFamily="18" charset="0"/>
                <a:cs typeface="Times New Roman" panose="02020603050405020304" pitchFamily="18" charset="0"/>
              </a:rPr>
              <a:t>=</a:t>
            </a:r>
            <a:r>
              <a:rPr kumimoji="1" lang="zh-CN" altLang="en-US" dirty="0">
                <a:solidFill>
                  <a:srgbClr val="C00000"/>
                </a:solidFill>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补</a:t>
            </a:r>
            <a:r>
              <a:rPr kumimoji="1" lang="en-US" altLang="zh-CN"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上采样</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卷积</a:t>
            </a:r>
          </a:p>
        </p:txBody>
      </p:sp>
    </p:spTree>
    <p:extLst>
      <p:ext uri="{BB962C8B-B14F-4D97-AF65-F5344CB8AC3E}">
        <p14:creationId xmlns:p14="http://schemas.microsoft.com/office/powerpoint/2010/main" val="314104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：上采样</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19</a:t>
            </a:fld>
            <a:endParaRPr lang="zh-CN" altLang="en-US" dirty="0">
              <a:solidFill>
                <a:prstClr val="black">
                  <a:tint val="75000"/>
                </a:prstClr>
              </a:solidFill>
            </a:endParaRPr>
          </a:p>
        </p:txBody>
      </p:sp>
      <p:pic>
        <p:nvPicPr>
          <p:cNvPr id="11" name="图片 10">
            <a:extLst>
              <a:ext uri="{FF2B5EF4-FFF2-40B4-BE49-F238E27FC236}">
                <a16:creationId xmlns:a16="http://schemas.microsoft.com/office/drawing/2014/main" id="{B0D6D228-DDD5-D8AD-EEA1-2612CAD28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00" y="895085"/>
            <a:ext cx="3710146" cy="1905210"/>
          </a:xfrm>
          <a:prstGeom prst="rect">
            <a:avLst/>
          </a:prstGeom>
        </p:spPr>
      </p:pic>
      <p:pic>
        <p:nvPicPr>
          <p:cNvPr id="13" name="图片 12">
            <a:extLst>
              <a:ext uri="{FF2B5EF4-FFF2-40B4-BE49-F238E27FC236}">
                <a16:creationId xmlns:a16="http://schemas.microsoft.com/office/drawing/2014/main" id="{6931EFFD-C83B-4BFD-5170-0A3957650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203598"/>
            <a:ext cx="4918756" cy="1160084"/>
          </a:xfrm>
          <a:prstGeom prst="rect">
            <a:avLst/>
          </a:prstGeom>
        </p:spPr>
      </p:pic>
      <p:pic>
        <p:nvPicPr>
          <p:cNvPr id="15" name="图片 14">
            <a:extLst>
              <a:ext uri="{FF2B5EF4-FFF2-40B4-BE49-F238E27FC236}">
                <a16:creationId xmlns:a16="http://schemas.microsoft.com/office/drawing/2014/main" id="{6F811345-61BB-EE56-F572-764E8994E9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736" y="2773518"/>
            <a:ext cx="6838528" cy="1559845"/>
          </a:xfrm>
          <a:prstGeom prst="rect">
            <a:avLst/>
          </a:prstGeom>
        </p:spPr>
      </p:pic>
      <p:sp>
        <p:nvSpPr>
          <p:cNvPr id="7" name="文本框 6">
            <a:extLst>
              <a:ext uri="{FF2B5EF4-FFF2-40B4-BE49-F238E27FC236}">
                <a16:creationId xmlns:a16="http://schemas.microsoft.com/office/drawing/2014/main" id="{A517A349-F975-394E-9B04-2B50228BB2CD}"/>
              </a:ext>
            </a:extLst>
          </p:cNvPr>
          <p:cNvSpPr txBox="1"/>
          <p:nvPr/>
        </p:nvSpPr>
        <p:spPr>
          <a:xfrm>
            <a:off x="1307324" y="4397932"/>
            <a:ext cx="6529352" cy="369332"/>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步长大于</a:t>
            </a:r>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的转置卷积 </a:t>
            </a:r>
            <a:r>
              <a:rPr kumimoji="1" lang="en-US" altLang="zh-CN" dirty="0">
                <a:solidFill>
                  <a:srgbClr val="C00000"/>
                </a:solidFill>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补</a:t>
            </a:r>
            <a:r>
              <a:rPr kumimoji="1" lang="en-US" altLang="zh-CN"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上采样</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卷积</a:t>
            </a:r>
            <a:r>
              <a:rPr kumimoji="1" lang="en-US" altLang="zh-CN" dirty="0">
                <a:latin typeface="Times New Roman" panose="02020603050405020304" pitchFamily="18" charset="0"/>
                <a:cs typeface="Times New Roman" panose="02020603050405020304" pitchFamily="18" charset="0"/>
              </a:rPr>
              <a:t> </a:t>
            </a:r>
            <a:r>
              <a:rPr kumimoji="1" lang="en-US" altLang="zh-CN" dirty="0">
                <a:solidFill>
                  <a:srgbClr val="C00000"/>
                </a:solidFill>
                <a:latin typeface="Times New Roman" panose="02020603050405020304" pitchFamily="18" charset="0"/>
                <a:cs typeface="Times New Roman" panose="02020603050405020304" pitchFamily="18" charset="0"/>
              </a:rPr>
              <a:t>&lt; Nearest</a:t>
            </a:r>
            <a:r>
              <a:rPr kumimoji="1" lang="zh-CN" altLang="en-US" dirty="0">
                <a:solidFill>
                  <a:srgbClr val="C00000"/>
                </a:solidFill>
                <a:latin typeface="Times New Roman" panose="02020603050405020304" pitchFamily="18" charset="0"/>
                <a:cs typeface="Times New Roman" panose="02020603050405020304" pitchFamily="18" charset="0"/>
              </a:rPr>
              <a:t>上采样</a:t>
            </a:r>
            <a:r>
              <a:rPr kumimoji="1" lang="en-US" altLang="zh-CN" dirty="0">
                <a:solidFill>
                  <a:srgbClr val="C00000"/>
                </a:solidFill>
                <a:latin typeface="Times New Roman" panose="02020603050405020304" pitchFamily="18" charset="0"/>
                <a:cs typeface="Times New Roman" panose="02020603050405020304" pitchFamily="18" charset="0"/>
              </a:rPr>
              <a:t>+</a:t>
            </a:r>
            <a:r>
              <a:rPr kumimoji="1" lang="zh-CN" altLang="en-US" dirty="0">
                <a:solidFill>
                  <a:srgbClr val="C00000"/>
                </a:solidFill>
                <a:latin typeface="Times New Roman" panose="02020603050405020304" pitchFamily="18" charset="0"/>
                <a:cs typeface="Times New Roman" panose="02020603050405020304" pitchFamily="18" charset="0"/>
              </a:rPr>
              <a:t>卷积</a:t>
            </a:r>
          </a:p>
        </p:txBody>
      </p:sp>
    </p:spTree>
    <p:extLst>
      <p:ext uri="{BB962C8B-B14F-4D97-AF65-F5344CB8AC3E}">
        <p14:creationId xmlns:p14="http://schemas.microsoft.com/office/powerpoint/2010/main" val="27976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16A5F2-E52C-469D-6225-32B8BBBC63DA}"/>
              </a:ext>
            </a:extLst>
          </p:cNvPr>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2</a:t>
            </a:fld>
            <a:endParaRPr lang="zh-CN" altLang="en-US" dirty="0">
              <a:solidFill>
                <a:prstClr val="black">
                  <a:tint val="75000"/>
                </a:prstClr>
              </a:solidFill>
            </a:endParaRPr>
          </a:p>
        </p:txBody>
      </p:sp>
      <p:sp>
        <p:nvSpPr>
          <p:cNvPr id="4" name="Rectangle 2">
            <a:extLst>
              <a:ext uri="{FF2B5EF4-FFF2-40B4-BE49-F238E27FC236}">
                <a16:creationId xmlns:a16="http://schemas.microsoft.com/office/drawing/2014/main" id="{56255A93-734C-33B6-F1A5-01914C2F2F83}"/>
              </a:ext>
            </a:extLst>
          </p:cNvPr>
          <p:cNvSpPr txBox="1">
            <a:spLocks noRot="1"/>
          </p:cNvSpPr>
          <p:nvPr/>
        </p:nvSpPr>
        <p:spPr>
          <a:xfrm>
            <a:off x="2555776" y="928118"/>
            <a:ext cx="4824536" cy="3287264"/>
          </a:xfrm>
          <a:prstGeom prst="rect">
            <a:avLst/>
          </a:prstGeom>
          <a:noFill/>
          <a:ln w="9525">
            <a:noFill/>
          </a:ln>
        </p:spPr>
        <p:txBody>
          <a:bodyPr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457200" lvl="0" indent="-457200" eaLnBrk="1" hangingPunct="1">
              <a:lnSpc>
                <a:spcPct val="150000"/>
              </a:lnSpc>
              <a:spcBef>
                <a:spcPct val="0"/>
              </a:spcBef>
              <a:buFont typeface="+mj-lt"/>
              <a:buAutoNum type="arabicPeriod"/>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数学建模算法：插值</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lvl="0" indent="-457200" eaLnBrk="1" hangingPunct="1">
              <a:lnSpc>
                <a:spcPct val="150000"/>
              </a:lnSpc>
              <a:spcBef>
                <a:spcPct val="0"/>
              </a:spcBef>
              <a:buFont typeface="+mj-lt"/>
              <a:buAutoNum type="arabicPeriod"/>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数学建模算法：拟合</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lvl="0" indent="-457200" eaLnBrk="1" hangingPunct="1">
              <a:lnSpc>
                <a:spcPct val="150000"/>
              </a:lnSpc>
              <a:spcBef>
                <a:spcPct val="0"/>
              </a:spcBef>
              <a:buFont typeface="+mj-lt"/>
              <a:buAutoNum type="arabicPeriod"/>
            </a:pP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数学建模算法：相关性分析法</a:t>
            </a:r>
            <a:endParaRPr lang="en-US" altLang="zh-CN"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1749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：上采样</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20</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09ACBDE6-F535-F831-D617-8612F01C8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948179"/>
            <a:ext cx="4592122" cy="3583091"/>
          </a:xfrm>
          <a:prstGeom prst="rect">
            <a:avLst/>
          </a:prstGeom>
        </p:spPr>
      </p:pic>
      <p:sp>
        <p:nvSpPr>
          <p:cNvPr id="8" name="文本框 7">
            <a:extLst>
              <a:ext uri="{FF2B5EF4-FFF2-40B4-BE49-F238E27FC236}">
                <a16:creationId xmlns:a16="http://schemas.microsoft.com/office/drawing/2014/main" id="{CC614DF7-6BE0-23D0-5010-3EEBEF63207B}"/>
              </a:ext>
            </a:extLst>
          </p:cNvPr>
          <p:cNvSpPr txBox="1"/>
          <p:nvPr/>
        </p:nvSpPr>
        <p:spPr>
          <a:xfrm>
            <a:off x="5148064" y="2248584"/>
            <a:ext cx="3491880" cy="646331"/>
          </a:xfrm>
          <a:prstGeom prst="rect">
            <a:avLst/>
          </a:prstGeom>
          <a:noFill/>
        </p:spPr>
        <p:txBody>
          <a:bodyPr wrap="square" rtlCol="0">
            <a:spAutoFit/>
          </a:bodyPr>
          <a:lstStyle/>
          <a:p>
            <a:pPr algn="ctr"/>
            <a:r>
              <a:rPr kumimoji="1" lang="zh-CN" altLang="en-US" dirty="0"/>
              <a:t>一个比较好的上采样策略：</a:t>
            </a:r>
            <a:endParaRPr kumimoji="1" lang="en-US" altLang="zh-CN" dirty="0"/>
          </a:p>
          <a:p>
            <a:pPr algn="ctr"/>
            <a:r>
              <a:rPr kumimoji="1" lang="zh-CN" altLang="en-US" dirty="0"/>
              <a:t>最近邻插值</a:t>
            </a:r>
            <a:r>
              <a:rPr kumimoji="1" lang="en-US" altLang="zh-CN" dirty="0"/>
              <a:t>+</a:t>
            </a:r>
            <a:r>
              <a:rPr kumimoji="1" lang="zh-CN" altLang="en-US" dirty="0"/>
              <a:t>卷积</a:t>
            </a:r>
          </a:p>
        </p:txBody>
      </p:sp>
      <p:sp>
        <p:nvSpPr>
          <p:cNvPr id="9" name="矩形 8">
            <a:extLst>
              <a:ext uri="{FF2B5EF4-FFF2-40B4-BE49-F238E27FC236}">
                <a16:creationId xmlns:a16="http://schemas.microsoft.com/office/drawing/2014/main" id="{8BA71672-6553-938C-3856-9F8DB071A32B}"/>
              </a:ext>
            </a:extLst>
          </p:cNvPr>
          <p:cNvSpPr/>
          <p:nvPr/>
        </p:nvSpPr>
        <p:spPr>
          <a:xfrm>
            <a:off x="1403648" y="3795886"/>
            <a:ext cx="4304090" cy="3600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4C949FA1-AA02-0C45-9A63-D75CCE48C7E4}"/>
              </a:ext>
            </a:extLst>
          </p:cNvPr>
          <p:cNvSpPr txBox="1"/>
          <p:nvPr/>
        </p:nvSpPr>
        <p:spPr>
          <a:xfrm>
            <a:off x="1307324" y="4582598"/>
            <a:ext cx="6529352" cy="369332"/>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步长大于</a:t>
            </a:r>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的转置卷积 </a:t>
            </a:r>
            <a:r>
              <a:rPr kumimoji="1" lang="en-US" altLang="zh-CN" dirty="0">
                <a:solidFill>
                  <a:srgbClr val="C00000"/>
                </a:solidFill>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补</a:t>
            </a:r>
            <a:r>
              <a:rPr kumimoji="1" lang="en-US" altLang="zh-CN"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上采样</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卷积</a:t>
            </a:r>
            <a:r>
              <a:rPr kumimoji="1" lang="en-US" altLang="zh-CN" dirty="0">
                <a:latin typeface="Times New Roman" panose="02020603050405020304" pitchFamily="18" charset="0"/>
                <a:cs typeface="Times New Roman" panose="02020603050405020304" pitchFamily="18" charset="0"/>
              </a:rPr>
              <a:t> </a:t>
            </a:r>
            <a:r>
              <a:rPr kumimoji="1" lang="en-US" altLang="zh-CN" dirty="0">
                <a:solidFill>
                  <a:srgbClr val="C00000"/>
                </a:solidFill>
                <a:latin typeface="Times New Roman" panose="02020603050405020304" pitchFamily="18" charset="0"/>
                <a:cs typeface="Times New Roman" panose="02020603050405020304" pitchFamily="18" charset="0"/>
              </a:rPr>
              <a:t>&lt; Nearest</a:t>
            </a:r>
            <a:r>
              <a:rPr kumimoji="1" lang="zh-CN" altLang="en-US" dirty="0">
                <a:solidFill>
                  <a:srgbClr val="C00000"/>
                </a:solidFill>
                <a:latin typeface="Times New Roman" panose="02020603050405020304" pitchFamily="18" charset="0"/>
                <a:cs typeface="Times New Roman" panose="02020603050405020304" pitchFamily="18" charset="0"/>
              </a:rPr>
              <a:t>上采样</a:t>
            </a:r>
            <a:r>
              <a:rPr kumimoji="1" lang="en-US" altLang="zh-CN" dirty="0">
                <a:solidFill>
                  <a:srgbClr val="C00000"/>
                </a:solidFill>
                <a:latin typeface="Times New Roman" panose="02020603050405020304" pitchFamily="18" charset="0"/>
                <a:cs typeface="Times New Roman" panose="02020603050405020304" pitchFamily="18" charset="0"/>
              </a:rPr>
              <a:t>+</a:t>
            </a:r>
            <a:r>
              <a:rPr kumimoji="1" lang="zh-CN" altLang="en-US" dirty="0">
                <a:solidFill>
                  <a:srgbClr val="C00000"/>
                </a:solidFill>
                <a:latin typeface="Times New Roman" panose="02020603050405020304" pitchFamily="18" charset="0"/>
                <a:cs typeface="Times New Roman" panose="02020603050405020304" pitchFamily="18" charset="0"/>
              </a:rPr>
              <a:t>卷积</a:t>
            </a:r>
          </a:p>
        </p:txBody>
      </p:sp>
    </p:spTree>
    <p:extLst>
      <p:ext uri="{BB962C8B-B14F-4D97-AF65-F5344CB8AC3E}">
        <p14:creationId xmlns:p14="http://schemas.microsoft.com/office/powerpoint/2010/main" val="318151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：上采样</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21</a:t>
            </a:fld>
            <a:endParaRPr lang="zh-CN" altLang="en-US" dirty="0">
              <a:solidFill>
                <a:prstClr val="black">
                  <a:tint val="75000"/>
                </a:prstClr>
              </a:solidFill>
            </a:endParaRPr>
          </a:p>
        </p:txBody>
      </p:sp>
      <p:sp>
        <p:nvSpPr>
          <p:cNvPr id="10" name="文本框 9">
            <a:extLst>
              <a:ext uri="{FF2B5EF4-FFF2-40B4-BE49-F238E27FC236}">
                <a16:creationId xmlns:a16="http://schemas.microsoft.com/office/drawing/2014/main" id="{4C949FA1-AA02-0C45-9A63-D75CCE48C7E4}"/>
              </a:ext>
            </a:extLst>
          </p:cNvPr>
          <p:cNvSpPr txBox="1"/>
          <p:nvPr/>
        </p:nvSpPr>
        <p:spPr>
          <a:xfrm>
            <a:off x="425747" y="4344335"/>
            <a:ext cx="8400056" cy="646331"/>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步长</a:t>
            </a:r>
            <a:r>
              <a:rPr kumimoji="1" lang="en-US" altLang="zh-CN" dirty="0">
                <a:latin typeface="Times New Roman" panose="02020603050405020304" pitchFamily="18" charset="0"/>
                <a:cs typeface="Times New Roman" panose="02020603050405020304" pitchFamily="18" charset="0"/>
              </a:rPr>
              <a:t>s</a:t>
            </a:r>
            <a:r>
              <a:rPr kumimoji="1" lang="zh-CN" altLang="en-US" dirty="0">
                <a:latin typeface="Times New Roman" panose="02020603050405020304" pitchFamily="18" charset="0"/>
                <a:cs typeface="Times New Roman" panose="02020603050405020304" pitchFamily="18" charset="0"/>
              </a:rPr>
              <a:t>大于</a:t>
            </a:r>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的转置卷积 </a:t>
            </a:r>
            <a:r>
              <a:rPr kumimoji="1" lang="en-US" altLang="zh-CN" dirty="0">
                <a:solidFill>
                  <a:srgbClr val="C00000"/>
                </a:solidFill>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补</a:t>
            </a:r>
            <a:r>
              <a:rPr kumimoji="1" lang="en-US" altLang="zh-CN"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上采样</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卷积</a:t>
            </a:r>
            <a:r>
              <a:rPr kumimoji="1" lang="en-US" altLang="zh-CN" dirty="0">
                <a:latin typeface="Times New Roman" panose="02020603050405020304" pitchFamily="18" charset="0"/>
                <a:cs typeface="Times New Roman" panose="02020603050405020304" pitchFamily="18" charset="0"/>
              </a:rPr>
              <a:t> </a:t>
            </a:r>
            <a:r>
              <a:rPr kumimoji="1" lang="en-US" altLang="zh-CN" dirty="0">
                <a:solidFill>
                  <a:srgbClr val="C00000"/>
                </a:solidFill>
                <a:latin typeface="Times New Roman" panose="02020603050405020304" pitchFamily="18" charset="0"/>
                <a:cs typeface="Times New Roman" panose="02020603050405020304" pitchFamily="18" charset="0"/>
              </a:rPr>
              <a:t>≤ Nearest</a:t>
            </a:r>
            <a:r>
              <a:rPr kumimoji="1" lang="zh-CN" altLang="en-US" dirty="0">
                <a:solidFill>
                  <a:srgbClr val="C00000"/>
                </a:solidFill>
                <a:latin typeface="Times New Roman" panose="02020603050405020304" pitchFamily="18" charset="0"/>
                <a:cs typeface="Times New Roman" panose="02020603050405020304" pitchFamily="18" charset="0"/>
              </a:rPr>
              <a:t>上采样</a:t>
            </a:r>
            <a:r>
              <a:rPr kumimoji="1" lang="en-US" altLang="zh-CN" dirty="0">
                <a:solidFill>
                  <a:srgbClr val="C00000"/>
                </a:solidFill>
                <a:latin typeface="Times New Roman" panose="02020603050405020304" pitchFamily="18" charset="0"/>
                <a:cs typeface="Times New Roman" panose="02020603050405020304" pitchFamily="18" charset="0"/>
              </a:rPr>
              <a:t>+</a:t>
            </a:r>
            <a:r>
              <a:rPr kumimoji="1" lang="zh-CN" altLang="en-US" dirty="0">
                <a:solidFill>
                  <a:srgbClr val="C00000"/>
                </a:solidFill>
                <a:latin typeface="Times New Roman" panose="02020603050405020304" pitchFamily="18" charset="0"/>
                <a:cs typeface="Times New Roman" panose="02020603050405020304" pitchFamily="18" charset="0"/>
              </a:rPr>
              <a:t>卷积 </a:t>
            </a:r>
            <a:endParaRPr kumimoji="1" lang="en-US" altLang="zh-CN" dirty="0">
              <a:solidFill>
                <a:srgbClr val="C00000"/>
              </a:solidFill>
              <a:latin typeface="Times New Roman" panose="02020603050405020304" pitchFamily="18" charset="0"/>
              <a:cs typeface="Times New Roman" panose="02020603050405020304" pitchFamily="18" charset="0"/>
            </a:endParaRPr>
          </a:p>
          <a:p>
            <a:r>
              <a:rPr kumimoji="1" lang="en-US" altLang="zh-CN" dirty="0">
                <a:solidFill>
                  <a:srgbClr val="C00000"/>
                </a:solidFill>
                <a:latin typeface="Times New Roman" panose="02020603050405020304" pitchFamily="18" charset="0"/>
                <a:cs typeface="Times New Roman" panose="02020603050405020304" pitchFamily="18" charset="0"/>
              </a:rPr>
              <a:t>				</a:t>
            </a:r>
            <a:r>
              <a:rPr kumimoji="1" lang="zh-CN" altLang="en-US" dirty="0">
                <a:solidFill>
                  <a:srgbClr val="C00000"/>
                </a:solidFill>
                <a:latin typeface="Times New Roman" panose="02020603050405020304" pitchFamily="18" charset="0"/>
                <a:cs typeface="Times New Roman" panose="02020603050405020304" pitchFamily="18" charset="0"/>
              </a:rPr>
              <a:t>                    </a:t>
            </a:r>
            <a:r>
              <a:rPr kumimoji="1" lang="en-US" altLang="zh-CN" dirty="0">
                <a:solidFill>
                  <a:srgbClr val="C00000"/>
                </a:solidFill>
                <a:latin typeface="Times New Roman" panose="02020603050405020304" pitchFamily="18" charset="0"/>
                <a:cs typeface="Times New Roman" panose="02020603050405020304" pitchFamily="18" charset="0"/>
              </a:rPr>
              <a:t>=</a:t>
            </a:r>
            <a:r>
              <a:rPr kumimoji="1" lang="zh-CN" altLang="en-US" dirty="0">
                <a:solidFill>
                  <a:srgbClr val="C00000"/>
                </a:solidFill>
                <a:latin typeface="Times New Roman" panose="02020603050405020304" pitchFamily="18" charset="0"/>
                <a:cs typeface="Times New Roman" panose="02020603050405020304" pitchFamily="18" charset="0"/>
              </a:rPr>
              <a:t> 转置卷积 </a:t>
            </a:r>
            <a:r>
              <a:rPr kumimoji="1" lang="en-US" altLang="zh-CN" dirty="0" err="1">
                <a:solidFill>
                  <a:srgbClr val="C00000"/>
                </a:solidFill>
                <a:latin typeface="Times New Roman" panose="02020603050405020304" pitchFamily="18" charset="0"/>
                <a:cs typeface="Times New Roman" panose="02020603050405020304" pitchFamily="18" charset="0"/>
              </a:rPr>
              <a:t>sxs</a:t>
            </a:r>
            <a:r>
              <a:rPr kumimoji="1" lang="zh-CN" altLang="en-US" dirty="0">
                <a:solidFill>
                  <a:srgbClr val="C00000"/>
                </a:solidFill>
                <a:latin typeface="Times New Roman" panose="02020603050405020304" pitchFamily="18" charset="0"/>
                <a:cs typeface="Times New Roman" panose="02020603050405020304" pitchFamily="18" charset="0"/>
              </a:rPr>
              <a:t>大小全为</a:t>
            </a:r>
            <a:r>
              <a:rPr kumimoji="1" lang="en-US" altLang="zh-CN" dirty="0">
                <a:solidFill>
                  <a:srgbClr val="C00000"/>
                </a:solidFill>
                <a:latin typeface="Times New Roman" panose="02020603050405020304" pitchFamily="18" charset="0"/>
                <a:cs typeface="Times New Roman" panose="02020603050405020304" pitchFamily="18" charset="0"/>
              </a:rPr>
              <a:t>1</a:t>
            </a:r>
            <a:r>
              <a:rPr kumimoji="1" lang="zh-CN" altLang="en-US" dirty="0">
                <a:solidFill>
                  <a:srgbClr val="C00000"/>
                </a:solidFill>
                <a:latin typeface="Times New Roman" panose="02020603050405020304" pitchFamily="18" charset="0"/>
                <a:cs typeface="Times New Roman" panose="02020603050405020304" pitchFamily="18" charset="0"/>
              </a:rPr>
              <a:t>卷积核</a:t>
            </a:r>
          </a:p>
        </p:txBody>
      </p:sp>
      <p:sp>
        <p:nvSpPr>
          <p:cNvPr id="11" name="文本框 10">
            <a:extLst>
              <a:ext uri="{FF2B5EF4-FFF2-40B4-BE49-F238E27FC236}">
                <a16:creationId xmlns:a16="http://schemas.microsoft.com/office/drawing/2014/main" id="{CE9876C0-3401-6E41-81F5-FB78AB2B6E2A}"/>
              </a:ext>
            </a:extLst>
          </p:cNvPr>
          <p:cNvSpPr txBox="1"/>
          <p:nvPr/>
        </p:nvSpPr>
        <p:spPr>
          <a:xfrm>
            <a:off x="655212" y="987574"/>
            <a:ext cx="4733532" cy="2462213"/>
          </a:xfrm>
          <a:prstGeom prst="rect">
            <a:avLst/>
          </a:prstGeom>
          <a:noFill/>
        </p:spPr>
        <p:txBody>
          <a:bodyPr wrap="square">
            <a:spAutoFit/>
          </a:bodyPr>
          <a:lstStyle/>
          <a:p>
            <a:r>
              <a:rPr lang="en-US" altLang="zh-CN" sz="1400" b="0" dirty="0">
                <a:solidFill>
                  <a:srgbClr val="008000"/>
                </a:solidFill>
                <a:effectLst/>
                <a:latin typeface="Menlo" panose="020B0609030804020204" pitchFamily="49" charset="0"/>
              </a:rPr>
              <a:t>#</a:t>
            </a:r>
            <a:r>
              <a:rPr lang="zh-CN" altLang="en-US" sz="1400" b="0" dirty="0">
                <a:solidFill>
                  <a:srgbClr val="008000"/>
                </a:solidFill>
                <a:effectLst/>
                <a:latin typeface="Menlo" panose="020B0609030804020204" pitchFamily="49" charset="0"/>
              </a:rPr>
              <a:t>创建一个大小为</a:t>
            </a:r>
            <a:r>
              <a:rPr lang="en-US" altLang="zh-CN" sz="1400" b="0" dirty="0">
                <a:solidFill>
                  <a:srgbClr val="008000"/>
                </a:solidFill>
                <a:effectLst/>
                <a:latin typeface="Menlo" panose="020B0609030804020204" pitchFamily="49" charset="0"/>
              </a:rPr>
              <a:t>5</a:t>
            </a:r>
            <a:r>
              <a:rPr lang="en" altLang="zh-CN" sz="1400" b="0" dirty="0">
                <a:solidFill>
                  <a:srgbClr val="008000"/>
                </a:solidFill>
                <a:effectLst/>
                <a:latin typeface="Menlo" panose="020B0609030804020204" pitchFamily="49" charset="0"/>
              </a:rPr>
              <a:t>x5</a:t>
            </a:r>
            <a:r>
              <a:rPr lang="zh-CN" altLang="en" sz="1400" b="0" dirty="0">
                <a:solidFill>
                  <a:srgbClr val="008000"/>
                </a:solidFill>
                <a:effectLst/>
                <a:latin typeface="Menlo" panose="020B0609030804020204" pitchFamily="49" charset="0"/>
              </a:rPr>
              <a:t>，</a:t>
            </a:r>
            <a:r>
              <a:rPr lang="zh-CN" altLang="en-US" sz="1400" b="0" dirty="0">
                <a:solidFill>
                  <a:srgbClr val="008000"/>
                </a:solidFill>
                <a:effectLst/>
                <a:latin typeface="Menlo" panose="020B0609030804020204" pitchFamily="49" charset="0"/>
              </a:rPr>
              <a:t>元素全为</a:t>
            </a:r>
            <a:r>
              <a:rPr lang="en-US" altLang="zh-CN" sz="1400" b="0" dirty="0">
                <a:solidFill>
                  <a:srgbClr val="008000"/>
                </a:solidFill>
                <a:effectLst/>
                <a:latin typeface="Menlo" panose="020B0609030804020204" pitchFamily="49" charset="0"/>
              </a:rPr>
              <a:t>0</a:t>
            </a:r>
            <a:r>
              <a:rPr lang="zh-CN" altLang="en-US" sz="1400" b="0" dirty="0">
                <a:solidFill>
                  <a:srgbClr val="008000"/>
                </a:solidFill>
                <a:effectLst/>
                <a:latin typeface="Menlo" panose="020B0609030804020204" pitchFamily="49" charset="0"/>
              </a:rPr>
              <a:t>的张量</a:t>
            </a:r>
            <a:endParaRPr lang="zh-CN" altLang="en-US" sz="1400" b="0" dirty="0">
              <a:solidFill>
                <a:srgbClr val="000000"/>
              </a:solidFill>
              <a:effectLst/>
              <a:latin typeface="Menlo" panose="020B0609030804020204" pitchFamily="49" charset="0"/>
            </a:endParaRPr>
          </a:p>
          <a:p>
            <a:r>
              <a:rPr lang="en" altLang="zh-CN" sz="1400" b="0" dirty="0" err="1">
                <a:solidFill>
                  <a:srgbClr val="000000"/>
                </a:solidFill>
                <a:effectLst/>
                <a:latin typeface="Menlo" panose="020B0609030804020204" pitchFamily="49" charset="0"/>
              </a:rPr>
              <a:t>upsampled_input</a:t>
            </a:r>
            <a:r>
              <a:rPr lang="en" altLang="zh-CN" sz="1400" b="0" dirty="0">
                <a:solidFill>
                  <a:srgbClr val="000000"/>
                </a:solidFill>
                <a:effectLst/>
                <a:latin typeface="Menlo" panose="020B0609030804020204" pitchFamily="49" charset="0"/>
              </a:rPr>
              <a:t> = </a:t>
            </a:r>
            <a:r>
              <a:rPr lang="en" altLang="zh-CN" sz="1400" b="0" dirty="0" err="1">
                <a:solidFill>
                  <a:srgbClr val="000000"/>
                </a:solidFill>
                <a:effectLst/>
                <a:latin typeface="Menlo" panose="020B0609030804020204" pitchFamily="49" charset="0"/>
              </a:rPr>
              <a:t>torch.zeros</a:t>
            </a:r>
            <a:r>
              <a:rPr lang="en" altLang="zh-CN" sz="1400" b="0" dirty="0">
                <a:solidFill>
                  <a:srgbClr val="000000"/>
                </a:solidFill>
                <a:effectLst/>
                <a:latin typeface="Menlo" panose="020B0609030804020204" pitchFamily="49" charset="0"/>
              </a:rPr>
              <a:t>((</a:t>
            </a:r>
            <a:r>
              <a:rPr lang="en" altLang="zh-CN" sz="1400" b="0" dirty="0">
                <a:solidFill>
                  <a:srgbClr val="098658"/>
                </a:solidFill>
                <a:effectLst/>
                <a:latin typeface="Menlo" panose="020B0609030804020204" pitchFamily="49" charset="0"/>
              </a:rPr>
              <a:t>1</a:t>
            </a:r>
            <a:r>
              <a:rPr lang="en" altLang="zh-CN" sz="1400" b="0" dirty="0">
                <a:solidFill>
                  <a:srgbClr val="000000"/>
                </a:solidFill>
                <a:effectLst/>
                <a:latin typeface="Menlo" panose="020B0609030804020204" pitchFamily="49" charset="0"/>
              </a:rPr>
              <a:t>,</a:t>
            </a:r>
            <a:r>
              <a:rPr lang="en" altLang="zh-CN" sz="1400" b="0" dirty="0">
                <a:solidFill>
                  <a:srgbClr val="098658"/>
                </a:solidFill>
                <a:effectLst/>
                <a:latin typeface="Menlo" panose="020B0609030804020204" pitchFamily="49" charset="0"/>
              </a:rPr>
              <a:t>1</a:t>
            </a:r>
            <a:r>
              <a:rPr lang="en" altLang="zh-CN" sz="1400" b="0" dirty="0">
                <a:solidFill>
                  <a:srgbClr val="000000"/>
                </a:solidFill>
                <a:effectLst/>
                <a:latin typeface="Menlo" panose="020B0609030804020204" pitchFamily="49" charset="0"/>
              </a:rPr>
              <a:t>,</a:t>
            </a:r>
            <a:r>
              <a:rPr lang="en" altLang="zh-CN" sz="1400" b="0" dirty="0">
                <a:solidFill>
                  <a:srgbClr val="098658"/>
                </a:solidFill>
                <a:effectLst/>
                <a:latin typeface="Menlo" panose="020B0609030804020204" pitchFamily="49" charset="0"/>
              </a:rPr>
              <a:t>5</a:t>
            </a:r>
            <a:r>
              <a:rPr lang="en" altLang="zh-CN" sz="1400" b="0" dirty="0">
                <a:solidFill>
                  <a:srgbClr val="000000"/>
                </a:solidFill>
                <a:effectLst/>
                <a:latin typeface="Menlo" panose="020B0609030804020204" pitchFamily="49" charset="0"/>
              </a:rPr>
              <a:t>,</a:t>
            </a:r>
            <a:r>
              <a:rPr lang="en" altLang="zh-CN" sz="1400" b="0" dirty="0">
                <a:solidFill>
                  <a:srgbClr val="098658"/>
                </a:solidFill>
                <a:effectLst/>
                <a:latin typeface="Menlo" panose="020B0609030804020204" pitchFamily="49" charset="0"/>
              </a:rPr>
              <a:t>5</a:t>
            </a:r>
            <a:r>
              <a:rPr lang="en" altLang="zh-CN" sz="1400" b="0" dirty="0">
                <a:solidFill>
                  <a:srgbClr val="000000"/>
                </a:solidFill>
                <a:effectLst/>
                <a:latin typeface="Menlo" panose="020B0609030804020204" pitchFamily="49" charset="0"/>
              </a:rPr>
              <a:t>))</a:t>
            </a:r>
          </a:p>
          <a:p>
            <a:r>
              <a:rPr lang="en" altLang="zh-CN" sz="1400" b="0" dirty="0" err="1">
                <a:solidFill>
                  <a:srgbClr val="000000"/>
                </a:solidFill>
                <a:effectLst/>
                <a:latin typeface="Menlo" panose="020B0609030804020204" pitchFamily="49" charset="0"/>
              </a:rPr>
              <a:t>upsampled_input</a:t>
            </a:r>
            <a:r>
              <a:rPr lang="en" altLang="zh-CN" sz="1400" b="0" dirty="0">
                <a:solidFill>
                  <a:srgbClr val="000000"/>
                </a:solidFill>
                <a:effectLst/>
                <a:latin typeface="Menlo" panose="020B0609030804020204" pitchFamily="49" charset="0"/>
              </a:rPr>
              <a:t>[...,</a:t>
            </a:r>
            <a:r>
              <a:rPr lang="en" altLang="zh-CN" sz="1400" b="0" dirty="0">
                <a:solidFill>
                  <a:srgbClr val="098658"/>
                </a:solidFill>
                <a:effectLst/>
                <a:latin typeface="Menlo" panose="020B0609030804020204" pitchFamily="49" charset="0"/>
              </a:rPr>
              <a:t>1</a:t>
            </a:r>
            <a:r>
              <a:rPr lang="en" altLang="zh-CN" sz="1400" b="0" dirty="0">
                <a:solidFill>
                  <a:srgbClr val="000000"/>
                </a:solidFill>
                <a:effectLst/>
                <a:latin typeface="Menlo" panose="020B0609030804020204" pitchFamily="49" charset="0"/>
              </a:rPr>
              <a:t>::</a:t>
            </a:r>
            <a:r>
              <a:rPr lang="en" altLang="zh-CN" sz="1400" b="0" dirty="0">
                <a:solidFill>
                  <a:srgbClr val="098658"/>
                </a:solidFill>
                <a:effectLst/>
                <a:latin typeface="Menlo" panose="020B0609030804020204" pitchFamily="49" charset="0"/>
              </a:rPr>
              <a:t>2</a:t>
            </a:r>
            <a:r>
              <a:rPr lang="en" altLang="zh-CN" sz="1400" b="0" dirty="0">
                <a:solidFill>
                  <a:srgbClr val="000000"/>
                </a:solidFill>
                <a:effectLst/>
                <a:latin typeface="Menlo" panose="020B0609030804020204" pitchFamily="49" charset="0"/>
              </a:rPr>
              <a:t>,</a:t>
            </a:r>
            <a:r>
              <a:rPr lang="en" altLang="zh-CN" sz="1400" b="0" dirty="0">
                <a:solidFill>
                  <a:srgbClr val="098658"/>
                </a:solidFill>
                <a:effectLst/>
                <a:latin typeface="Menlo" panose="020B0609030804020204" pitchFamily="49" charset="0"/>
              </a:rPr>
              <a:t>1</a:t>
            </a:r>
            <a:r>
              <a:rPr lang="en" altLang="zh-CN" sz="1400" b="0" dirty="0">
                <a:solidFill>
                  <a:srgbClr val="000000"/>
                </a:solidFill>
                <a:effectLst/>
                <a:latin typeface="Menlo" panose="020B0609030804020204" pitchFamily="49" charset="0"/>
              </a:rPr>
              <a:t>::</a:t>
            </a:r>
            <a:r>
              <a:rPr lang="en" altLang="zh-CN" sz="1400" b="0" dirty="0">
                <a:solidFill>
                  <a:srgbClr val="098658"/>
                </a:solidFill>
                <a:effectLst/>
                <a:latin typeface="Menlo" panose="020B0609030804020204" pitchFamily="49" charset="0"/>
              </a:rPr>
              <a:t>2</a:t>
            </a:r>
            <a:r>
              <a:rPr lang="en" altLang="zh-CN" sz="1400" b="0" dirty="0">
                <a:solidFill>
                  <a:srgbClr val="000000"/>
                </a:solidFill>
                <a:effectLst/>
                <a:latin typeface="Menlo" panose="020B0609030804020204" pitchFamily="49" charset="0"/>
              </a:rPr>
              <a:t>] = input</a:t>
            </a:r>
          </a:p>
          <a:p>
            <a:r>
              <a:rPr lang="en" altLang="zh-CN" sz="1400" b="0" dirty="0">
                <a:solidFill>
                  <a:srgbClr val="000000"/>
                </a:solidFill>
                <a:effectLst/>
                <a:latin typeface="Menlo" panose="020B0609030804020204" pitchFamily="49" charset="0"/>
              </a:rPr>
              <a:t>conv = nn.Conv2d(</a:t>
            </a:r>
            <a:r>
              <a:rPr lang="en" altLang="zh-CN" sz="1400" b="0" dirty="0" err="1">
                <a:solidFill>
                  <a:srgbClr val="000000"/>
                </a:solidFill>
                <a:effectLst/>
                <a:latin typeface="Menlo" panose="020B0609030804020204" pitchFamily="49" charset="0"/>
              </a:rPr>
              <a:t>in_channels</a:t>
            </a:r>
            <a:r>
              <a:rPr lang="en" altLang="zh-CN" sz="1400" b="0" dirty="0">
                <a:solidFill>
                  <a:srgbClr val="000000"/>
                </a:solidFill>
                <a:effectLst/>
                <a:latin typeface="Menlo" panose="020B0609030804020204" pitchFamily="49" charset="0"/>
              </a:rPr>
              <a:t>=</a:t>
            </a:r>
            <a:r>
              <a:rPr lang="en" altLang="zh-CN" sz="1400" b="0" dirty="0">
                <a:solidFill>
                  <a:srgbClr val="098658"/>
                </a:solidFill>
                <a:effectLst/>
                <a:latin typeface="Menlo" panose="020B0609030804020204" pitchFamily="49" charset="0"/>
              </a:rPr>
              <a:t>1</a:t>
            </a:r>
            <a:r>
              <a:rPr lang="en" altLang="zh-CN" sz="1400" b="0" dirty="0">
                <a:solidFill>
                  <a:srgbClr val="000000"/>
                </a:solidFill>
                <a:effectLst/>
                <a:latin typeface="Menlo" panose="020B0609030804020204" pitchFamily="49" charset="0"/>
              </a:rPr>
              <a:t>, </a:t>
            </a:r>
            <a:r>
              <a:rPr lang="en" altLang="zh-CN" sz="1400" b="0" dirty="0" err="1">
                <a:solidFill>
                  <a:srgbClr val="000000"/>
                </a:solidFill>
                <a:effectLst/>
                <a:latin typeface="Menlo" panose="020B0609030804020204" pitchFamily="49" charset="0"/>
              </a:rPr>
              <a:t>out_channels</a:t>
            </a:r>
            <a:r>
              <a:rPr lang="en" altLang="zh-CN" sz="1400" b="0" dirty="0">
                <a:solidFill>
                  <a:srgbClr val="000000"/>
                </a:solidFill>
                <a:effectLst/>
                <a:latin typeface="Menlo" panose="020B0609030804020204" pitchFamily="49" charset="0"/>
              </a:rPr>
              <a:t>=</a:t>
            </a:r>
            <a:r>
              <a:rPr lang="en" altLang="zh-CN" sz="1400" b="0" dirty="0">
                <a:solidFill>
                  <a:srgbClr val="098658"/>
                </a:solidFill>
                <a:effectLst/>
                <a:latin typeface="Menlo" panose="020B0609030804020204" pitchFamily="49" charset="0"/>
              </a:rPr>
              <a:t>1</a:t>
            </a:r>
            <a:r>
              <a:rPr lang="en" altLang="zh-CN" sz="1400" b="0" dirty="0">
                <a:solidFill>
                  <a:srgbClr val="000000"/>
                </a:solidFill>
                <a:effectLst/>
                <a:latin typeface="Menlo" panose="020B0609030804020204" pitchFamily="49" charset="0"/>
              </a:rPr>
              <a:t>, </a:t>
            </a:r>
            <a:r>
              <a:rPr lang="en" altLang="zh-CN" sz="1400" b="0" dirty="0" err="1">
                <a:solidFill>
                  <a:srgbClr val="000000"/>
                </a:solidFill>
                <a:effectLst/>
                <a:latin typeface="Menlo" panose="020B0609030804020204" pitchFamily="49" charset="0"/>
              </a:rPr>
              <a:t>kernel_size</a:t>
            </a:r>
            <a:r>
              <a:rPr lang="en" altLang="zh-CN" sz="1400" b="0" dirty="0">
                <a:solidFill>
                  <a:srgbClr val="000000"/>
                </a:solidFill>
                <a:effectLst/>
                <a:latin typeface="Menlo" panose="020B0609030804020204" pitchFamily="49" charset="0"/>
              </a:rPr>
              <a:t>=</a:t>
            </a:r>
            <a:r>
              <a:rPr lang="en" altLang="zh-CN" sz="1400" b="0" dirty="0">
                <a:solidFill>
                  <a:srgbClr val="098658"/>
                </a:solidFill>
                <a:effectLst/>
                <a:latin typeface="Menlo" panose="020B0609030804020204" pitchFamily="49" charset="0"/>
              </a:rPr>
              <a:t>2</a:t>
            </a:r>
            <a:r>
              <a:rPr lang="en" altLang="zh-CN" sz="1400" b="0" dirty="0">
                <a:solidFill>
                  <a:srgbClr val="000000"/>
                </a:solidFill>
                <a:effectLst/>
                <a:latin typeface="Menlo" panose="020B0609030804020204" pitchFamily="49" charset="0"/>
              </a:rPr>
              <a:t>, stride=</a:t>
            </a:r>
            <a:r>
              <a:rPr lang="en" altLang="zh-CN" sz="1400" b="0" dirty="0">
                <a:solidFill>
                  <a:srgbClr val="098658"/>
                </a:solidFill>
                <a:effectLst/>
                <a:latin typeface="Menlo" panose="020B0609030804020204" pitchFamily="49" charset="0"/>
              </a:rPr>
              <a:t>1</a:t>
            </a:r>
            <a:r>
              <a:rPr lang="en" altLang="zh-CN" sz="1400" b="0" dirty="0">
                <a:solidFill>
                  <a:srgbClr val="000000"/>
                </a:solidFill>
                <a:effectLst/>
                <a:latin typeface="Menlo" panose="020B0609030804020204" pitchFamily="49" charset="0"/>
              </a:rPr>
              <a:t>, padding=</a:t>
            </a:r>
            <a:r>
              <a:rPr lang="en" altLang="zh-CN" sz="1400" b="0" dirty="0">
                <a:solidFill>
                  <a:srgbClr val="098658"/>
                </a:solidFill>
                <a:effectLst/>
                <a:latin typeface="Menlo" panose="020B0609030804020204" pitchFamily="49" charset="0"/>
              </a:rPr>
              <a:t>0</a:t>
            </a:r>
            <a:r>
              <a:rPr lang="en" altLang="zh-CN" sz="1400" b="0" dirty="0">
                <a:solidFill>
                  <a:srgbClr val="000000"/>
                </a:solidFill>
                <a:effectLst/>
                <a:latin typeface="Menlo" panose="020B0609030804020204" pitchFamily="49" charset="0"/>
              </a:rPr>
              <a:t>, bias=</a:t>
            </a:r>
            <a:r>
              <a:rPr lang="en" altLang="zh-CN" sz="1400" b="0" dirty="0">
                <a:solidFill>
                  <a:srgbClr val="0000FF"/>
                </a:solidFill>
                <a:effectLst/>
                <a:latin typeface="Menlo" panose="020B0609030804020204" pitchFamily="49" charset="0"/>
              </a:rPr>
              <a:t>False</a:t>
            </a:r>
            <a:r>
              <a:rPr lang="en" altLang="zh-CN" sz="1400" b="0" dirty="0">
                <a:solidFill>
                  <a:srgbClr val="000000"/>
                </a:solidFill>
                <a:effectLst/>
                <a:latin typeface="Menlo" panose="020B0609030804020204" pitchFamily="49" charset="0"/>
              </a:rPr>
              <a:t>)</a:t>
            </a:r>
          </a:p>
          <a:p>
            <a:r>
              <a:rPr lang="en" altLang="zh-CN" sz="1400" b="0" dirty="0" err="1">
                <a:solidFill>
                  <a:srgbClr val="000000"/>
                </a:solidFill>
                <a:effectLst/>
                <a:latin typeface="Menlo" panose="020B0609030804020204" pitchFamily="49" charset="0"/>
              </a:rPr>
              <a:t>conv.weight.data</a:t>
            </a:r>
            <a:r>
              <a:rPr lang="en" altLang="zh-CN" sz="1400" b="0" dirty="0">
                <a:solidFill>
                  <a:srgbClr val="000000"/>
                </a:solidFill>
                <a:effectLst/>
                <a:latin typeface="Menlo" panose="020B0609030804020204" pitchFamily="49" charset="0"/>
              </a:rPr>
              <a:t> = </a:t>
            </a:r>
            <a:r>
              <a:rPr lang="en" altLang="zh-CN" sz="1400" b="0" dirty="0" err="1">
                <a:solidFill>
                  <a:srgbClr val="C00000"/>
                </a:solidFill>
                <a:effectLst/>
                <a:latin typeface="Menlo" panose="020B0609030804020204" pitchFamily="49" charset="0"/>
              </a:rPr>
              <a:t>torch.ones</a:t>
            </a:r>
            <a:r>
              <a:rPr lang="en" altLang="zh-CN" sz="1400" b="0" dirty="0">
                <a:solidFill>
                  <a:srgbClr val="C00000"/>
                </a:solidFill>
                <a:effectLst/>
                <a:latin typeface="Menlo" panose="020B0609030804020204" pitchFamily="49" charset="0"/>
              </a:rPr>
              <a:t>((1,1,2,2))</a:t>
            </a:r>
          </a:p>
          <a:p>
            <a:br>
              <a:rPr lang="en" altLang="zh-CN" sz="1400" b="0" dirty="0">
                <a:solidFill>
                  <a:srgbClr val="000000"/>
                </a:solidFill>
                <a:effectLst/>
                <a:latin typeface="Menlo" panose="020B0609030804020204" pitchFamily="49" charset="0"/>
              </a:rPr>
            </a:br>
            <a:r>
              <a:rPr lang="en" altLang="zh-CN" sz="1400" b="0" dirty="0">
                <a:solidFill>
                  <a:srgbClr val="000000"/>
                </a:solidFill>
                <a:effectLst/>
                <a:latin typeface="Menlo" panose="020B0609030804020204" pitchFamily="49" charset="0"/>
              </a:rPr>
              <a:t>output = conv(</a:t>
            </a:r>
            <a:r>
              <a:rPr lang="en" altLang="zh-CN" sz="1400" b="0" dirty="0" err="1">
                <a:solidFill>
                  <a:srgbClr val="000000"/>
                </a:solidFill>
                <a:effectLst/>
                <a:latin typeface="Menlo" panose="020B0609030804020204" pitchFamily="49" charset="0"/>
              </a:rPr>
              <a:t>upsampled_input</a:t>
            </a:r>
            <a:r>
              <a:rPr lang="en" altLang="zh-CN" sz="1400" b="0" dirty="0">
                <a:solidFill>
                  <a:srgbClr val="000000"/>
                </a:solidFill>
                <a:effectLst/>
                <a:latin typeface="Menlo" panose="020B0609030804020204" pitchFamily="49" charset="0"/>
              </a:rPr>
              <a:t>)</a:t>
            </a:r>
          </a:p>
          <a:p>
            <a:r>
              <a:rPr lang="en" altLang="zh-CN" sz="1400" b="0" dirty="0">
                <a:solidFill>
                  <a:srgbClr val="000000"/>
                </a:solidFill>
                <a:effectLst/>
                <a:latin typeface="Menlo" panose="020B0609030804020204" pitchFamily="49" charset="0"/>
              </a:rPr>
              <a:t>print(</a:t>
            </a:r>
            <a:r>
              <a:rPr lang="en" altLang="zh-CN" sz="1400" b="0" dirty="0">
                <a:solidFill>
                  <a:srgbClr val="A31515"/>
                </a:solidFill>
                <a:effectLst/>
                <a:latin typeface="Menlo" panose="020B0609030804020204" pitchFamily="49" charset="0"/>
              </a:rPr>
              <a:t>"Output after convolution:"</a:t>
            </a:r>
            <a:r>
              <a:rPr lang="en" altLang="zh-CN" sz="1400" b="0" dirty="0">
                <a:solidFill>
                  <a:srgbClr val="000000"/>
                </a:solidFill>
                <a:effectLst/>
                <a:latin typeface="Menlo" panose="020B0609030804020204" pitchFamily="49" charset="0"/>
              </a:rPr>
              <a:t>)</a:t>
            </a:r>
          </a:p>
          <a:p>
            <a:r>
              <a:rPr lang="en" altLang="zh-CN" sz="1400" b="0" dirty="0">
                <a:solidFill>
                  <a:srgbClr val="000000"/>
                </a:solidFill>
                <a:effectLst/>
                <a:latin typeface="Menlo" panose="020B0609030804020204" pitchFamily="49" charset="0"/>
              </a:rPr>
              <a:t>print(output)</a:t>
            </a:r>
          </a:p>
        </p:txBody>
      </p:sp>
      <p:pic>
        <p:nvPicPr>
          <p:cNvPr id="12" name="图片 11">
            <a:extLst>
              <a:ext uri="{FF2B5EF4-FFF2-40B4-BE49-F238E27FC236}">
                <a16:creationId xmlns:a16="http://schemas.microsoft.com/office/drawing/2014/main" id="{AD1CBDC6-BE8F-3F4E-9418-0E674F2C8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549550"/>
            <a:ext cx="2641600" cy="736600"/>
          </a:xfrm>
          <a:prstGeom prst="rect">
            <a:avLst/>
          </a:prstGeom>
        </p:spPr>
      </p:pic>
      <p:pic>
        <p:nvPicPr>
          <p:cNvPr id="13" name="图片 12">
            <a:extLst>
              <a:ext uri="{FF2B5EF4-FFF2-40B4-BE49-F238E27FC236}">
                <a16:creationId xmlns:a16="http://schemas.microsoft.com/office/drawing/2014/main" id="{A66EE8EF-4A11-B345-BCFF-05EE4651E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036315"/>
            <a:ext cx="2565400" cy="1193800"/>
          </a:xfrm>
          <a:prstGeom prst="rect">
            <a:avLst/>
          </a:prstGeom>
        </p:spPr>
      </p:pic>
      <p:graphicFrame>
        <p:nvGraphicFramePr>
          <p:cNvPr id="14" name="表格 14">
            <a:extLst>
              <a:ext uri="{FF2B5EF4-FFF2-40B4-BE49-F238E27FC236}">
                <a16:creationId xmlns:a16="http://schemas.microsoft.com/office/drawing/2014/main" id="{B9B36BA1-3F1C-4A44-A70E-74E239858C93}"/>
              </a:ext>
            </a:extLst>
          </p:cNvPr>
          <p:cNvGraphicFramePr>
            <a:graphicFrameLocks noGrp="1"/>
          </p:cNvGraphicFramePr>
          <p:nvPr>
            <p:extLst>
              <p:ext uri="{D42A27DB-BD31-4B8C-83A1-F6EECF244321}">
                <p14:modId xmlns:p14="http://schemas.microsoft.com/office/powerpoint/2010/main" val="2639209329"/>
              </p:ext>
            </p:extLst>
          </p:nvPr>
        </p:nvGraphicFramePr>
        <p:xfrm>
          <a:off x="7654900" y="1498595"/>
          <a:ext cx="706636" cy="731520"/>
        </p:xfrm>
        <a:graphic>
          <a:graphicData uri="http://schemas.openxmlformats.org/drawingml/2006/table">
            <a:tbl>
              <a:tblPr firstRow="1" bandRow="1">
                <a:tableStyleId>{5940675A-B579-460E-94D1-54222C63F5DA}</a:tableStyleId>
              </a:tblPr>
              <a:tblGrid>
                <a:gridCol w="353318">
                  <a:extLst>
                    <a:ext uri="{9D8B030D-6E8A-4147-A177-3AD203B41FA5}">
                      <a16:colId xmlns:a16="http://schemas.microsoft.com/office/drawing/2014/main" val="2032193251"/>
                    </a:ext>
                  </a:extLst>
                </a:gridCol>
                <a:gridCol w="353318">
                  <a:extLst>
                    <a:ext uri="{9D8B030D-6E8A-4147-A177-3AD203B41FA5}">
                      <a16:colId xmlns:a16="http://schemas.microsoft.com/office/drawing/2014/main" val="3301641895"/>
                    </a:ext>
                  </a:extLst>
                </a:gridCol>
              </a:tblGrid>
              <a:tr h="261596">
                <a:tc>
                  <a:txBody>
                    <a:bodyPr/>
                    <a:lstStyle/>
                    <a:p>
                      <a:pPr algn="ctr"/>
                      <a:r>
                        <a:rPr lang="en-US" altLang="zh-CN" dirty="0"/>
                        <a:t>1</a:t>
                      </a:r>
                      <a:endParaRPr lang="zh-CN"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US" altLang="zh-CN" dirty="0"/>
                        <a:t>1</a:t>
                      </a:r>
                      <a:endParaRPr lang="zh-CN"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2216257295"/>
                  </a:ext>
                </a:extLst>
              </a:tr>
              <a:tr h="261596">
                <a:tc>
                  <a:txBody>
                    <a:bodyPr/>
                    <a:lstStyle/>
                    <a:p>
                      <a:pPr algn="ctr"/>
                      <a:r>
                        <a:rPr lang="en-US" altLang="zh-CN" dirty="0"/>
                        <a:t>1</a:t>
                      </a:r>
                      <a:endParaRPr lang="zh-CN"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US" altLang="zh-CN" dirty="0"/>
                        <a:t>1</a:t>
                      </a:r>
                      <a:endParaRPr lang="zh-CN" altLang="en-US" dirty="0">
                        <a:latin typeface="Times New Roman" panose="02020603050405020304" pitchFamily="18"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1624725352"/>
                  </a:ext>
                </a:extLst>
              </a:tr>
            </a:tbl>
          </a:graphicData>
        </a:graphic>
      </p:graphicFrame>
      <p:pic>
        <p:nvPicPr>
          <p:cNvPr id="15" name="图片 14">
            <a:extLst>
              <a:ext uri="{FF2B5EF4-FFF2-40B4-BE49-F238E27FC236}">
                <a16:creationId xmlns:a16="http://schemas.microsoft.com/office/drawing/2014/main" id="{902F515F-8E74-AC45-AA3C-26F688E5D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936" y="2812950"/>
            <a:ext cx="2641600" cy="736600"/>
          </a:xfrm>
          <a:prstGeom prst="rect">
            <a:avLst/>
          </a:prstGeom>
        </p:spPr>
      </p:pic>
    </p:spTree>
    <p:extLst>
      <p:ext uri="{BB962C8B-B14F-4D97-AF65-F5344CB8AC3E}">
        <p14:creationId xmlns:p14="http://schemas.microsoft.com/office/powerpoint/2010/main" val="326256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最小二乘线性回归（拟合）</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22</a:t>
            </a:fld>
            <a:endParaRPr lang="zh-CN" altLang="en-US" dirty="0">
              <a:solidFill>
                <a:prstClr val="black">
                  <a:tint val="75000"/>
                </a:prstClr>
              </a:solidFill>
            </a:endParaRPr>
          </a:p>
        </p:txBody>
      </p:sp>
      <p:pic>
        <p:nvPicPr>
          <p:cNvPr id="9" name="图片 8">
            <a:extLst>
              <a:ext uri="{FF2B5EF4-FFF2-40B4-BE49-F238E27FC236}">
                <a16:creationId xmlns:a16="http://schemas.microsoft.com/office/drawing/2014/main" id="{C4ECC78A-16BB-B43F-3A4A-E9611BFB0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892756"/>
            <a:ext cx="3489674" cy="3357988"/>
          </a:xfrm>
          <a:prstGeom prst="rect">
            <a:avLst/>
          </a:prstGeom>
        </p:spPr>
      </p:pic>
      <p:pic>
        <p:nvPicPr>
          <p:cNvPr id="17" name="图片 16">
            <a:extLst>
              <a:ext uri="{FF2B5EF4-FFF2-40B4-BE49-F238E27FC236}">
                <a16:creationId xmlns:a16="http://schemas.microsoft.com/office/drawing/2014/main" id="{C3FB09E5-8442-D719-AC2B-C687E358A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259639"/>
            <a:ext cx="3808193" cy="288969"/>
          </a:xfrm>
          <a:prstGeom prst="rect">
            <a:avLst/>
          </a:prstGeom>
        </p:spPr>
      </p:pic>
      <p:pic>
        <p:nvPicPr>
          <p:cNvPr id="20" name="图片 19">
            <a:extLst>
              <a:ext uri="{FF2B5EF4-FFF2-40B4-BE49-F238E27FC236}">
                <a16:creationId xmlns:a16="http://schemas.microsoft.com/office/drawing/2014/main" id="{13FFDCDF-4B7E-4C9E-F00D-56E91B7D9E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2994" y="1548608"/>
            <a:ext cx="3296961" cy="328636"/>
          </a:xfrm>
          <a:prstGeom prst="rect">
            <a:avLst/>
          </a:prstGeom>
        </p:spPr>
      </p:pic>
      <p:pic>
        <p:nvPicPr>
          <p:cNvPr id="22" name="图片 21">
            <a:extLst>
              <a:ext uri="{FF2B5EF4-FFF2-40B4-BE49-F238E27FC236}">
                <a16:creationId xmlns:a16="http://schemas.microsoft.com/office/drawing/2014/main" id="{2834C144-6172-6324-8B62-11F10FF279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536" y="4301568"/>
            <a:ext cx="3165081" cy="351675"/>
          </a:xfrm>
          <a:prstGeom prst="rect">
            <a:avLst/>
          </a:prstGeom>
        </p:spPr>
      </p:pic>
      <p:pic>
        <p:nvPicPr>
          <p:cNvPr id="24" name="图片 23">
            <a:extLst>
              <a:ext uri="{FF2B5EF4-FFF2-40B4-BE49-F238E27FC236}">
                <a16:creationId xmlns:a16="http://schemas.microsoft.com/office/drawing/2014/main" id="{7BB1F0C5-67FB-61AE-AF52-41379CAC8F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608" y="4767264"/>
            <a:ext cx="1680226" cy="351675"/>
          </a:xfrm>
          <a:prstGeom prst="rect">
            <a:avLst/>
          </a:prstGeom>
        </p:spPr>
      </p:pic>
      <p:sp>
        <p:nvSpPr>
          <p:cNvPr id="26" name="文本框 25">
            <a:extLst>
              <a:ext uri="{FF2B5EF4-FFF2-40B4-BE49-F238E27FC236}">
                <a16:creationId xmlns:a16="http://schemas.microsoft.com/office/drawing/2014/main" id="{597DC47F-3FB2-06A2-9920-7C7AFC4117AE}"/>
              </a:ext>
            </a:extLst>
          </p:cNvPr>
          <p:cNvSpPr txBox="1"/>
          <p:nvPr/>
        </p:nvSpPr>
        <p:spPr>
          <a:xfrm>
            <a:off x="4788024" y="890307"/>
            <a:ext cx="2880320" cy="369332"/>
          </a:xfrm>
          <a:prstGeom prst="rect">
            <a:avLst/>
          </a:prstGeom>
          <a:noFill/>
        </p:spPr>
        <p:txBody>
          <a:bodyPr wrap="square">
            <a:spAutoFit/>
          </a:bodyPr>
          <a:lstStyle/>
          <a:p>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最小二乘解的唯一性</a:t>
            </a:r>
          </a:p>
        </p:txBody>
      </p:sp>
      <p:pic>
        <p:nvPicPr>
          <p:cNvPr id="5" name="图片 4">
            <a:extLst>
              <a:ext uri="{FF2B5EF4-FFF2-40B4-BE49-F238E27FC236}">
                <a16:creationId xmlns:a16="http://schemas.microsoft.com/office/drawing/2014/main" id="{6BDD93C1-D61E-2E49-945C-022488D322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8024" y="2060126"/>
            <a:ext cx="2944133" cy="508124"/>
          </a:xfrm>
          <a:prstGeom prst="rect">
            <a:avLst/>
          </a:prstGeom>
        </p:spPr>
      </p:pic>
      <p:pic>
        <p:nvPicPr>
          <p:cNvPr id="7" name="图片 6">
            <a:extLst>
              <a:ext uri="{FF2B5EF4-FFF2-40B4-BE49-F238E27FC236}">
                <a16:creationId xmlns:a16="http://schemas.microsoft.com/office/drawing/2014/main" id="{C7879F9D-03D0-A540-9CF7-FB9DECBEDD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2994" y="2628709"/>
            <a:ext cx="2235165" cy="354908"/>
          </a:xfrm>
          <a:prstGeom prst="rect">
            <a:avLst/>
          </a:prstGeom>
        </p:spPr>
      </p:pic>
      <p:pic>
        <p:nvPicPr>
          <p:cNvPr id="10" name="图片 9">
            <a:extLst>
              <a:ext uri="{FF2B5EF4-FFF2-40B4-BE49-F238E27FC236}">
                <a16:creationId xmlns:a16="http://schemas.microsoft.com/office/drawing/2014/main" id="{539C31E0-1C3C-AD43-A74A-B0588DD3BF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04674" y="3098428"/>
            <a:ext cx="2134344" cy="449336"/>
          </a:xfrm>
          <a:prstGeom prst="rect">
            <a:avLst/>
          </a:prstGeom>
        </p:spPr>
      </p:pic>
      <p:pic>
        <p:nvPicPr>
          <p:cNvPr id="12" name="图片 11">
            <a:extLst>
              <a:ext uri="{FF2B5EF4-FFF2-40B4-BE49-F238E27FC236}">
                <a16:creationId xmlns:a16="http://schemas.microsoft.com/office/drawing/2014/main" id="{62B3E4D6-AD55-364C-B7E5-CF34433424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8024" y="3725705"/>
            <a:ext cx="1135478" cy="316312"/>
          </a:xfrm>
          <a:prstGeom prst="rect">
            <a:avLst/>
          </a:prstGeom>
        </p:spPr>
      </p:pic>
      <p:pic>
        <p:nvPicPr>
          <p:cNvPr id="14" name="图片 13">
            <a:extLst>
              <a:ext uri="{FF2B5EF4-FFF2-40B4-BE49-F238E27FC236}">
                <a16:creationId xmlns:a16="http://schemas.microsoft.com/office/drawing/2014/main" id="{4295D0B0-8927-1B46-9970-F16D1A73D57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88024" y="4216655"/>
            <a:ext cx="1481590" cy="357625"/>
          </a:xfrm>
          <a:prstGeom prst="rect">
            <a:avLst/>
          </a:prstGeom>
        </p:spPr>
      </p:pic>
    </p:spTree>
    <p:extLst>
      <p:ext uri="{BB962C8B-B14F-4D97-AF65-F5344CB8AC3E}">
        <p14:creationId xmlns:p14="http://schemas.microsoft.com/office/powerpoint/2010/main" val="167452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最小二乘线性回归（拟合）</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23</a:t>
            </a:fld>
            <a:endParaRPr lang="zh-CN" altLang="en-US" dirty="0">
              <a:solidFill>
                <a:prstClr val="black">
                  <a:tint val="75000"/>
                </a:prstClr>
              </a:solidFill>
            </a:endParaRPr>
          </a:p>
        </p:txBody>
      </p:sp>
      <p:sp>
        <p:nvSpPr>
          <p:cNvPr id="28" name="文本框 27">
            <a:extLst>
              <a:ext uri="{FF2B5EF4-FFF2-40B4-BE49-F238E27FC236}">
                <a16:creationId xmlns:a16="http://schemas.microsoft.com/office/drawing/2014/main" id="{AEE1EF46-DE68-F39A-86EC-85BB9AD8B660}"/>
              </a:ext>
            </a:extLst>
          </p:cNvPr>
          <p:cNvSpPr txBox="1"/>
          <p:nvPr/>
        </p:nvSpPr>
        <p:spPr>
          <a:xfrm>
            <a:off x="1475656" y="1010294"/>
            <a:ext cx="4369175" cy="369332"/>
          </a:xfrm>
          <a:prstGeom prst="rect">
            <a:avLst/>
          </a:prstGeom>
          <a:noFill/>
        </p:spPr>
        <p:txBody>
          <a:bodyPr wrap="square">
            <a:spAutoFit/>
          </a:bodyPr>
          <a:lstStyle/>
          <a:p>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极大似然估计与最小二乘估计的等价性</a:t>
            </a:r>
          </a:p>
        </p:txBody>
      </p:sp>
      <p:pic>
        <p:nvPicPr>
          <p:cNvPr id="31" name="图片 30">
            <a:extLst>
              <a:ext uri="{FF2B5EF4-FFF2-40B4-BE49-F238E27FC236}">
                <a16:creationId xmlns:a16="http://schemas.microsoft.com/office/drawing/2014/main" id="{5A357E15-9A76-CF8E-8C47-335002103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397" y="1389930"/>
            <a:ext cx="2814592" cy="1224138"/>
          </a:xfrm>
          <a:prstGeom prst="rect">
            <a:avLst/>
          </a:prstGeom>
        </p:spPr>
      </p:pic>
      <p:sp>
        <p:nvSpPr>
          <p:cNvPr id="33" name="文本框 32">
            <a:extLst>
              <a:ext uri="{FF2B5EF4-FFF2-40B4-BE49-F238E27FC236}">
                <a16:creationId xmlns:a16="http://schemas.microsoft.com/office/drawing/2014/main" id="{7E4E945B-0DC7-2029-5259-91AB8DF2361E}"/>
              </a:ext>
            </a:extLst>
          </p:cNvPr>
          <p:cNvSpPr txBox="1"/>
          <p:nvPr/>
        </p:nvSpPr>
        <p:spPr>
          <a:xfrm>
            <a:off x="1550835" y="2791322"/>
            <a:ext cx="3082915" cy="369332"/>
          </a:xfrm>
          <a:prstGeom prst="rect">
            <a:avLst/>
          </a:prstGeom>
          <a:noFill/>
        </p:spPr>
        <p:txBody>
          <a:bodyPr wrap="square">
            <a:spAutoFit/>
          </a:bodyPr>
          <a:lstStyle/>
          <a:p>
            <a:r>
              <a:rPr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3.</a:t>
            </a:r>
            <a:r>
              <a:rPr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最小二乘估计的稳定性</a:t>
            </a:r>
          </a:p>
        </p:txBody>
      </p:sp>
      <p:pic>
        <p:nvPicPr>
          <p:cNvPr id="35" name="图片 34">
            <a:extLst>
              <a:ext uri="{FF2B5EF4-FFF2-40B4-BE49-F238E27FC236}">
                <a16:creationId xmlns:a16="http://schemas.microsoft.com/office/drawing/2014/main" id="{7089170B-6BAB-8E01-7193-2C08B12C0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0661" y="3274429"/>
            <a:ext cx="3206454" cy="576248"/>
          </a:xfrm>
          <a:prstGeom prst="rect">
            <a:avLst/>
          </a:prstGeom>
        </p:spPr>
      </p:pic>
      <p:pic>
        <p:nvPicPr>
          <p:cNvPr id="37" name="图片 36">
            <a:extLst>
              <a:ext uri="{FF2B5EF4-FFF2-40B4-BE49-F238E27FC236}">
                <a16:creationId xmlns:a16="http://schemas.microsoft.com/office/drawing/2014/main" id="{C460AF44-DA47-A3B0-F139-EB352F2750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0661" y="4091628"/>
            <a:ext cx="2814593" cy="429345"/>
          </a:xfrm>
          <a:prstGeom prst="rect">
            <a:avLst/>
          </a:prstGeom>
        </p:spPr>
      </p:pic>
    </p:spTree>
    <p:extLst>
      <p:ext uri="{BB962C8B-B14F-4D97-AF65-F5344CB8AC3E}">
        <p14:creationId xmlns:p14="http://schemas.microsoft.com/office/powerpoint/2010/main" val="41288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：噪声水平建模</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24</a:t>
            </a:fld>
            <a:endParaRPr lang="zh-CN" altLang="en-US" dirty="0">
              <a:solidFill>
                <a:prstClr val="black">
                  <a:tint val="75000"/>
                </a:prstClr>
              </a:solidFill>
            </a:endParaRPr>
          </a:p>
        </p:txBody>
      </p:sp>
      <p:pic>
        <p:nvPicPr>
          <p:cNvPr id="18434" name="Picture 2" descr="Panasonic LUMIX FZ80 noise test scene">
            <a:extLst>
              <a:ext uri="{FF2B5EF4-FFF2-40B4-BE49-F238E27FC236}">
                <a16:creationId xmlns:a16="http://schemas.microsoft.com/office/drawing/2014/main" id="{EB32EE86-6CD1-F5DC-2671-B84DD856F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118228"/>
            <a:ext cx="49530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742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：噪声水平建模</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25</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9EDCDB8A-CB23-D59F-16E4-52B6A94AE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69" y="1492878"/>
            <a:ext cx="3975100" cy="2552700"/>
          </a:xfrm>
          <a:prstGeom prst="rect">
            <a:avLst/>
          </a:prstGeom>
        </p:spPr>
      </p:pic>
      <p:sp>
        <p:nvSpPr>
          <p:cNvPr id="4" name="文本框 3">
            <a:extLst>
              <a:ext uri="{FF2B5EF4-FFF2-40B4-BE49-F238E27FC236}">
                <a16:creationId xmlns:a16="http://schemas.microsoft.com/office/drawing/2014/main" id="{599049C0-5E8A-CE2C-50CE-97FA7F7645E2}"/>
              </a:ext>
            </a:extLst>
          </p:cNvPr>
          <p:cNvSpPr txBox="1"/>
          <p:nvPr/>
        </p:nvSpPr>
        <p:spPr>
          <a:xfrm>
            <a:off x="5835715" y="2380882"/>
            <a:ext cx="1713931"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logy</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logx+b</a:t>
            </a:r>
            <a:endParaRPr kumimoji="1"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BA6C3B6F-A205-88F0-4639-264EB2A07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831" y="3075806"/>
            <a:ext cx="3695700" cy="863600"/>
          </a:xfrm>
          <a:prstGeom prst="rect">
            <a:avLst/>
          </a:prstGeom>
        </p:spPr>
      </p:pic>
    </p:spTree>
    <p:extLst>
      <p:ext uri="{BB962C8B-B14F-4D97-AF65-F5344CB8AC3E}">
        <p14:creationId xmlns:p14="http://schemas.microsoft.com/office/powerpoint/2010/main" val="3562222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：噪声水平建模</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26</a:t>
            </a:fld>
            <a:endParaRPr lang="zh-CN" altLang="en-US" dirty="0">
              <a:solidFill>
                <a:prstClr val="black">
                  <a:tint val="75000"/>
                </a:prstClr>
              </a:solidFill>
            </a:endParaRPr>
          </a:p>
        </p:txBody>
      </p:sp>
      <p:pic>
        <p:nvPicPr>
          <p:cNvPr id="8" name="图片 7">
            <a:extLst>
              <a:ext uri="{FF2B5EF4-FFF2-40B4-BE49-F238E27FC236}">
                <a16:creationId xmlns:a16="http://schemas.microsoft.com/office/drawing/2014/main" id="{18F6B0CF-B03B-65FB-DB8F-435293BD3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583" y="987574"/>
            <a:ext cx="4124955" cy="1296144"/>
          </a:xfrm>
          <a:prstGeom prst="rect">
            <a:avLst/>
          </a:prstGeom>
        </p:spPr>
      </p:pic>
      <p:pic>
        <p:nvPicPr>
          <p:cNvPr id="11" name="图片 10">
            <a:extLst>
              <a:ext uri="{FF2B5EF4-FFF2-40B4-BE49-F238E27FC236}">
                <a16:creationId xmlns:a16="http://schemas.microsoft.com/office/drawing/2014/main" id="{4E546AB5-A7E3-3CFC-0ACC-F0E8E7660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38" y="2357755"/>
            <a:ext cx="7772400" cy="2590800"/>
          </a:xfrm>
          <a:prstGeom prst="rect">
            <a:avLst/>
          </a:prstGeom>
        </p:spPr>
      </p:pic>
      <p:pic>
        <p:nvPicPr>
          <p:cNvPr id="13" name="图片 12">
            <a:extLst>
              <a:ext uri="{FF2B5EF4-FFF2-40B4-BE49-F238E27FC236}">
                <a16:creationId xmlns:a16="http://schemas.microsoft.com/office/drawing/2014/main" id="{A9F782E9-EF66-8A80-1BED-25343763A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122" y="1061554"/>
            <a:ext cx="3502236" cy="1296201"/>
          </a:xfrm>
          <a:prstGeom prst="rect">
            <a:avLst/>
          </a:prstGeom>
        </p:spPr>
      </p:pic>
    </p:spTree>
    <p:extLst>
      <p:ext uri="{BB962C8B-B14F-4D97-AF65-F5344CB8AC3E}">
        <p14:creationId xmlns:p14="http://schemas.microsoft.com/office/powerpoint/2010/main" val="3453718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：白平衡矫正</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27</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9A10C98A-7AE3-2B13-DA19-1714D6707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03598"/>
            <a:ext cx="7772400" cy="3316471"/>
          </a:xfrm>
          <a:prstGeom prst="rect">
            <a:avLst/>
          </a:prstGeom>
        </p:spPr>
      </p:pic>
    </p:spTree>
    <p:extLst>
      <p:ext uri="{BB962C8B-B14F-4D97-AF65-F5344CB8AC3E}">
        <p14:creationId xmlns:p14="http://schemas.microsoft.com/office/powerpoint/2010/main" val="2959931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：白平衡矫正</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28</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26875BFD-E5FE-C0AF-E3FD-D223B930F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736" y="932527"/>
            <a:ext cx="6838528" cy="3844142"/>
          </a:xfrm>
          <a:prstGeom prst="rect">
            <a:avLst/>
          </a:prstGeom>
        </p:spPr>
      </p:pic>
    </p:spTree>
    <p:extLst>
      <p:ext uri="{BB962C8B-B14F-4D97-AF65-F5344CB8AC3E}">
        <p14:creationId xmlns:p14="http://schemas.microsoft.com/office/powerpoint/2010/main" val="147332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：白平衡矫正</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29</a:t>
            </a:fld>
            <a:endParaRPr lang="zh-CN" altLang="en-US" dirty="0">
              <a:solidFill>
                <a:prstClr val="black">
                  <a:tint val="75000"/>
                </a:prstClr>
              </a:solidFill>
            </a:endParaRPr>
          </a:p>
        </p:txBody>
      </p:sp>
      <p:pic>
        <p:nvPicPr>
          <p:cNvPr id="5" name="图片 4">
            <a:extLst>
              <a:ext uri="{FF2B5EF4-FFF2-40B4-BE49-F238E27FC236}">
                <a16:creationId xmlns:a16="http://schemas.microsoft.com/office/drawing/2014/main" id="{DCD1F788-2FC2-0D52-CEB2-09A11DD33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91" y="902858"/>
            <a:ext cx="8641213" cy="1184191"/>
          </a:xfrm>
          <a:prstGeom prst="rect">
            <a:avLst/>
          </a:prstGeom>
        </p:spPr>
      </p:pic>
      <p:pic>
        <p:nvPicPr>
          <p:cNvPr id="8" name="图片 7">
            <a:extLst>
              <a:ext uri="{FF2B5EF4-FFF2-40B4-BE49-F238E27FC236}">
                <a16:creationId xmlns:a16="http://schemas.microsoft.com/office/drawing/2014/main" id="{34FC46EA-BD40-3D7E-FB64-BEA4307BF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391" y="2194284"/>
            <a:ext cx="3259835" cy="2754271"/>
          </a:xfrm>
          <a:prstGeom prst="rect">
            <a:avLst/>
          </a:prstGeom>
        </p:spPr>
      </p:pic>
      <p:pic>
        <p:nvPicPr>
          <p:cNvPr id="10" name="图片 9">
            <a:extLst>
              <a:ext uri="{FF2B5EF4-FFF2-40B4-BE49-F238E27FC236}">
                <a16:creationId xmlns:a16="http://schemas.microsoft.com/office/drawing/2014/main" id="{298E1349-DFBC-73B9-D9E9-AC451BAD4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500" y="2129382"/>
            <a:ext cx="3924300" cy="381000"/>
          </a:xfrm>
          <a:prstGeom prst="rect">
            <a:avLst/>
          </a:prstGeom>
        </p:spPr>
      </p:pic>
      <p:sp>
        <p:nvSpPr>
          <p:cNvPr id="11" name="文本框 10">
            <a:extLst>
              <a:ext uri="{FF2B5EF4-FFF2-40B4-BE49-F238E27FC236}">
                <a16:creationId xmlns:a16="http://schemas.microsoft.com/office/drawing/2014/main" id="{F963F5CF-86D5-8FC5-F722-8CE397D2FA8D}"/>
              </a:ext>
            </a:extLst>
          </p:cNvPr>
          <p:cNvSpPr txBox="1"/>
          <p:nvPr/>
        </p:nvSpPr>
        <p:spPr>
          <a:xfrm>
            <a:off x="7582010" y="3255274"/>
            <a:ext cx="1104790" cy="923330"/>
          </a:xfrm>
          <a:prstGeom prst="rect">
            <a:avLst/>
          </a:prstGeom>
          <a:noFill/>
        </p:spPr>
        <p:txBody>
          <a:bodyPr wrap="none" rtlCol="0">
            <a:spAutoFit/>
          </a:bodyPr>
          <a:lstStyle/>
          <a:p>
            <a:r>
              <a:rPr kumimoji="1" lang="en-US" altLang="zh-CN" dirty="0"/>
              <a:t>R</a:t>
            </a:r>
          </a:p>
          <a:p>
            <a:r>
              <a:rPr kumimoji="1" lang="en-US" altLang="zh-CN" dirty="0"/>
              <a:t>G</a:t>
            </a:r>
            <a:r>
              <a:rPr kumimoji="1" lang="zh-CN" altLang="en-US" dirty="0"/>
              <a:t>  </a:t>
            </a:r>
            <a:r>
              <a:rPr kumimoji="1" lang="en-US" altLang="zh-CN" dirty="0"/>
              <a:t>=</a:t>
            </a:r>
            <a:r>
              <a:rPr kumimoji="1" lang="zh-CN" altLang="en-US" dirty="0"/>
              <a:t> </a:t>
            </a:r>
            <a:r>
              <a:rPr kumimoji="1" lang="en-US" altLang="zh-CN" dirty="0"/>
              <a:t>M</a:t>
            </a:r>
            <a:r>
              <a:rPr kumimoji="1" lang="en-US" altLang="zh-CN" baseline="-25000" dirty="0"/>
              <a:t>3x11</a:t>
            </a:r>
            <a:endParaRPr kumimoji="1" lang="en-US" altLang="zh-CN" dirty="0"/>
          </a:p>
          <a:p>
            <a:r>
              <a:rPr kumimoji="1" lang="en-US" altLang="zh-CN" dirty="0"/>
              <a:t>B</a:t>
            </a:r>
            <a:endParaRPr kumimoji="1" lang="zh-CN" altLang="en-US" dirty="0"/>
          </a:p>
        </p:txBody>
      </p:sp>
      <p:pic>
        <p:nvPicPr>
          <p:cNvPr id="12" name="图片 11">
            <a:extLst>
              <a:ext uri="{FF2B5EF4-FFF2-40B4-BE49-F238E27FC236}">
                <a16:creationId xmlns:a16="http://schemas.microsoft.com/office/drawing/2014/main" id="{B6C84EB1-887E-889D-93D5-DEDD4C5176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776943" y="3698635"/>
            <a:ext cx="2133923" cy="314210"/>
          </a:xfrm>
          <a:prstGeom prst="rect">
            <a:avLst/>
          </a:prstGeom>
        </p:spPr>
      </p:pic>
      <p:pic>
        <p:nvPicPr>
          <p:cNvPr id="13" name="图片 12">
            <a:extLst>
              <a:ext uri="{FF2B5EF4-FFF2-40B4-BE49-F238E27FC236}">
                <a16:creationId xmlns:a16="http://schemas.microsoft.com/office/drawing/2014/main" id="{514E4923-BB29-2924-B7FA-771B44D73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1226" y="3541530"/>
            <a:ext cx="2133923" cy="314210"/>
          </a:xfrm>
          <a:prstGeom prst="rect">
            <a:avLst/>
          </a:prstGeom>
        </p:spPr>
      </p:pic>
      <p:sp>
        <p:nvSpPr>
          <p:cNvPr id="15" name="文本框 14">
            <a:extLst>
              <a:ext uri="{FF2B5EF4-FFF2-40B4-BE49-F238E27FC236}">
                <a16:creationId xmlns:a16="http://schemas.microsoft.com/office/drawing/2014/main" id="{145AF76C-2422-0720-639C-DBE02F8E0828}"/>
              </a:ext>
            </a:extLst>
          </p:cNvPr>
          <p:cNvSpPr txBox="1"/>
          <p:nvPr/>
        </p:nvSpPr>
        <p:spPr>
          <a:xfrm>
            <a:off x="5644987" y="3236970"/>
            <a:ext cx="1937021" cy="646331"/>
          </a:xfrm>
          <a:prstGeom prst="rect">
            <a:avLst/>
          </a:prstGeom>
          <a:noFill/>
        </p:spPr>
        <p:txBody>
          <a:bodyPr wrap="square">
            <a:spAutoFit/>
          </a:bodyPr>
          <a:lstStyle/>
          <a:p>
            <a:r>
              <a:rPr kumimoji="1" lang="zh-CN" altLang="en-US" dirty="0"/>
              <a:t>              </a:t>
            </a:r>
            <a:endParaRPr kumimoji="1" lang="en-US" altLang="zh-CN" dirty="0"/>
          </a:p>
          <a:p>
            <a:r>
              <a:rPr kumimoji="1" lang="en-US" altLang="zh-CN" dirty="0"/>
              <a:t>M</a:t>
            </a:r>
            <a:r>
              <a:rPr kumimoji="1" lang="en-US" altLang="zh-CN" baseline="-25000" dirty="0"/>
              <a:t>11x3</a:t>
            </a:r>
            <a:r>
              <a:rPr kumimoji="1" lang="en-US" altLang="zh-CN" dirty="0"/>
              <a:t> =</a:t>
            </a:r>
            <a:r>
              <a:rPr kumimoji="1" lang="zh-CN" altLang="en-US" dirty="0"/>
              <a:t> </a:t>
            </a:r>
            <a:r>
              <a:rPr kumimoji="1" lang="en-US" altLang="zh-CN" dirty="0"/>
              <a:t>[R, G, B]</a:t>
            </a:r>
            <a:endParaRPr kumimoji="1" lang="zh-CN" altLang="en-US" dirty="0"/>
          </a:p>
        </p:txBody>
      </p:sp>
    </p:spTree>
    <p:extLst>
      <p:ext uri="{BB962C8B-B14F-4D97-AF65-F5344CB8AC3E}">
        <p14:creationId xmlns:p14="http://schemas.microsoft.com/office/powerpoint/2010/main" val="198187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vs.</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图像插值</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a:t>
            </a:fld>
            <a:endParaRPr lang="zh-CN" altLang="en-US" dirty="0">
              <a:solidFill>
                <a:prstClr val="black">
                  <a:tint val="75000"/>
                </a:prstClr>
              </a:solidFill>
            </a:endParaRPr>
          </a:p>
        </p:txBody>
      </p:sp>
      <p:sp>
        <p:nvSpPr>
          <p:cNvPr id="8" name="文本框 7">
            <a:extLst>
              <a:ext uri="{FF2B5EF4-FFF2-40B4-BE49-F238E27FC236}">
                <a16:creationId xmlns:a16="http://schemas.microsoft.com/office/drawing/2014/main" id="{2C1E99BD-2E8A-0B44-B228-0EBFBEB77ADA}"/>
              </a:ext>
            </a:extLst>
          </p:cNvPr>
          <p:cNvSpPr txBox="1"/>
          <p:nvPr/>
        </p:nvSpPr>
        <p:spPr>
          <a:xfrm>
            <a:off x="367338" y="3291830"/>
            <a:ext cx="3916629" cy="1200329"/>
          </a:xfrm>
          <a:prstGeom prst="rect">
            <a:avLst/>
          </a:prstGeom>
          <a:noFill/>
        </p:spPr>
        <p:txBody>
          <a:bodyPr wrap="square">
            <a:spAutoFit/>
          </a:bodyPr>
          <a:lstStyle/>
          <a:p>
            <a:r>
              <a:rPr lang="en" altLang="zh-CN" sz="1200" dirty="0"/>
              <a:t>tensor([[[[8.0000, 6.2500, 2.7500, 2.2500, 4.7500, 6.0000],</a:t>
            </a:r>
          </a:p>
          <a:p>
            <a:r>
              <a:rPr lang="en" altLang="zh-CN" sz="1200" dirty="0"/>
              <a:t>          [6.7500, </a:t>
            </a:r>
            <a:r>
              <a:rPr lang="en" altLang="zh-CN" sz="1200" dirty="0">
                <a:solidFill>
                  <a:srgbClr val="E03E36"/>
                </a:solidFill>
              </a:rPr>
              <a:t>5.5625</a:t>
            </a:r>
            <a:r>
              <a:rPr lang="en" altLang="zh-CN" sz="1200" dirty="0">
                <a:solidFill>
                  <a:srgbClr val="4B5DFE"/>
                </a:solidFill>
              </a:rPr>
              <a:t>, 3.1875, 3.0625, 5.1875</a:t>
            </a:r>
            <a:r>
              <a:rPr lang="en" altLang="zh-CN" sz="1200" dirty="0"/>
              <a:t>, 6.2500],</a:t>
            </a:r>
          </a:p>
          <a:p>
            <a:r>
              <a:rPr lang="en" altLang="zh-CN" sz="1200" dirty="0"/>
              <a:t>          [4.2500, </a:t>
            </a:r>
            <a:r>
              <a:rPr lang="en" altLang="zh-CN" sz="1200" dirty="0">
                <a:solidFill>
                  <a:srgbClr val="4B5DFE"/>
                </a:solidFill>
              </a:rPr>
              <a:t>4.1875, 4.0625, 4.6875, 6.0625</a:t>
            </a:r>
            <a:r>
              <a:rPr lang="en" altLang="zh-CN" sz="1200" dirty="0"/>
              <a:t>, 6.7500],</a:t>
            </a:r>
          </a:p>
          <a:p>
            <a:r>
              <a:rPr lang="en" altLang="zh-CN" sz="1200" dirty="0"/>
              <a:t>          [3.2500, </a:t>
            </a:r>
            <a:r>
              <a:rPr lang="en" altLang="zh-CN" sz="1200" dirty="0">
                <a:solidFill>
                  <a:srgbClr val="4B5DFE"/>
                </a:solidFill>
              </a:rPr>
              <a:t>3.9375, 5.3125, 5.9375, 5.8125</a:t>
            </a:r>
            <a:r>
              <a:rPr lang="en" altLang="zh-CN" sz="1200" dirty="0"/>
              <a:t>, 5.7500],</a:t>
            </a:r>
          </a:p>
          <a:p>
            <a:r>
              <a:rPr lang="en" altLang="zh-CN" sz="1200" dirty="0"/>
              <a:t>          [3.7500, </a:t>
            </a:r>
            <a:r>
              <a:rPr lang="en" altLang="zh-CN" sz="1200" dirty="0">
                <a:solidFill>
                  <a:srgbClr val="4B5DFE"/>
                </a:solidFill>
              </a:rPr>
              <a:t>4.8125, 6.9375, 6.8125, 4.4375</a:t>
            </a:r>
            <a:r>
              <a:rPr lang="en" altLang="zh-CN" sz="1200" dirty="0"/>
              <a:t>, 3.2500],</a:t>
            </a:r>
          </a:p>
          <a:p>
            <a:r>
              <a:rPr lang="en" altLang="zh-CN" sz="1200" dirty="0"/>
              <a:t>          [4.0000, 5.2500, 7.7500, 7.2500, 3.7500, 2.0000]]]])</a:t>
            </a:r>
            <a:endParaRPr lang="zh-CN" altLang="en-US" sz="1200" dirty="0"/>
          </a:p>
        </p:txBody>
      </p:sp>
      <p:sp>
        <p:nvSpPr>
          <p:cNvPr id="18" name="文本框 17">
            <a:extLst>
              <a:ext uri="{FF2B5EF4-FFF2-40B4-BE49-F238E27FC236}">
                <a16:creationId xmlns:a16="http://schemas.microsoft.com/office/drawing/2014/main" id="{3E2460ED-C145-2A5C-8FD7-F70AC1FFA5AE}"/>
              </a:ext>
            </a:extLst>
          </p:cNvPr>
          <p:cNvSpPr txBox="1"/>
          <p:nvPr/>
        </p:nvSpPr>
        <p:spPr>
          <a:xfrm>
            <a:off x="4761738" y="3291829"/>
            <a:ext cx="3916629" cy="1200329"/>
          </a:xfrm>
          <a:prstGeom prst="rect">
            <a:avLst/>
          </a:prstGeom>
          <a:noFill/>
        </p:spPr>
        <p:txBody>
          <a:bodyPr wrap="square">
            <a:spAutoFit/>
          </a:bodyPr>
          <a:lstStyle/>
          <a:p>
            <a:r>
              <a:rPr lang="zh-CN" altLang="en-US" sz="1200" dirty="0"/>
              <a:t> </a:t>
            </a:r>
            <a:r>
              <a:rPr lang="en" altLang="zh-CN" sz="1200" dirty="0"/>
              <a:t>tensor([[[[8.0000, 5.2000, 2.4000, 2.0000, 4.0000, 6.0000],</a:t>
            </a:r>
          </a:p>
          <a:p>
            <a:r>
              <a:rPr lang="en" altLang="zh-CN" sz="1200" dirty="0"/>
              <a:t>          [6.0000, </a:t>
            </a:r>
            <a:r>
              <a:rPr lang="en" altLang="zh-CN" sz="1200" dirty="0">
                <a:solidFill>
                  <a:srgbClr val="FF0000"/>
                </a:solidFill>
              </a:rPr>
              <a:t>4.6400</a:t>
            </a:r>
            <a:r>
              <a:rPr lang="en" altLang="zh-CN" sz="1200" dirty="0"/>
              <a:t>, 3.2800, 3.3600, 4.8800, 6.4000],</a:t>
            </a:r>
          </a:p>
          <a:p>
            <a:r>
              <a:rPr lang="en" altLang="zh-CN" sz="1200" dirty="0"/>
              <a:t>          [4.0000, 4.0800, 4.1600, 4.7200, 5.7600, 6.8000],</a:t>
            </a:r>
          </a:p>
          <a:p>
            <a:r>
              <a:rPr lang="en" altLang="zh-CN" sz="1200" dirty="0"/>
              <a:t>          [3.2000, 4.2400, 5.2800, 5.8400, 5.9200, 6.0000],</a:t>
            </a:r>
          </a:p>
          <a:p>
            <a:r>
              <a:rPr lang="en" altLang="zh-CN" sz="1200" dirty="0"/>
              <a:t>          [3.6000, 5.1200, 6.6400, 6.7200, 5.3600, 4.0000],</a:t>
            </a:r>
          </a:p>
          <a:p>
            <a:r>
              <a:rPr lang="en" altLang="zh-CN" sz="1200" dirty="0"/>
              <a:t>          [4.0000, 6.0000, 8.0000, 7.6000, 4.8000, 2.0000]]]])</a:t>
            </a:r>
            <a:endParaRPr lang="zh-CN" altLang="en-US" sz="1200" dirty="0"/>
          </a:p>
        </p:txBody>
      </p:sp>
      <p:sp>
        <p:nvSpPr>
          <p:cNvPr id="6" name="文本框 5">
            <a:extLst>
              <a:ext uri="{FF2B5EF4-FFF2-40B4-BE49-F238E27FC236}">
                <a16:creationId xmlns:a16="http://schemas.microsoft.com/office/drawing/2014/main" id="{D26ACC7C-5E18-C04F-C81C-D012021E2C65}"/>
              </a:ext>
            </a:extLst>
          </p:cNvPr>
          <p:cNvSpPr txBox="1"/>
          <p:nvPr/>
        </p:nvSpPr>
        <p:spPr>
          <a:xfrm>
            <a:off x="513267" y="893065"/>
            <a:ext cx="8165100" cy="2123658"/>
          </a:xfrm>
          <a:prstGeom prst="rect">
            <a:avLst/>
          </a:prstGeom>
          <a:noFill/>
        </p:spPr>
        <p:txBody>
          <a:bodyPr wrap="square">
            <a:spAutoFit/>
          </a:bodyPr>
          <a:lstStyle/>
          <a:p>
            <a:r>
              <a:rPr lang="en" altLang="zh-CN" sz="1200" b="0" dirty="0">
                <a:solidFill>
                  <a:srgbClr val="0000FF"/>
                </a:solidFill>
                <a:effectLst/>
                <a:latin typeface="Menlo" panose="020B0609030804020204" pitchFamily="49" charset="0"/>
              </a:rPr>
              <a:t>import</a:t>
            </a:r>
            <a:r>
              <a:rPr lang="en" altLang="zh-CN" sz="1200" b="0" dirty="0">
                <a:solidFill>
                  <a:srgbClr val="000000"/>
                </a:solidFill>
                <a:effectLst/>
                <a:latin typeface="Menlo" panose="020B0609030804020204" pitchFamily="49" charset="0"/>
              </a:rPr>
              <a:t> torch</a:t>
            </a:r>
          </a:p>
          <a:p>
            <a:r>
              <a:rPr lang="en" altLang="zh-CN" sz="1200" b="0" dirty="0">
                <a:solidFill>
                  <a:srgbClr val="000000"/>
                </a:solidFill>
                <a:effectLst/>
                <a:latin typeface="Menlo" panose="020B0609030804020204" pitchFamily="49" charset="0"/>
              </a:rPr>
              <a:t>x = </a:t>
            </a:r>
            <a:r>
              <a:rPr lang="en" altLang="zh-CN" sz="1200" b="0" dirty="0" err="1">
                <a:solidFill>
                  <a:srgbClr val="000000"/>
                </a:solidFill>
                <a:effectLst/>
                <a:latin typeface="Menlo" panose="020B0609030804020204" pitchFamily="49" charset="0"/>
              </a:rPr>
              <a:t>torch.tensor</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8</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1</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6</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3</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5</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7</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4</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9</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]]).float()</a:t>
            </a:r>
          </a:p>
          <a:p>
            <a:br>
              <a:rPr lang="en" altLang="zh-CN" sz="1200" b="0" dirty="0">
                <a:solidFill>
                  <a:srgbClr val="000000"/>
                </a:solidFill>
                <a:effectLst/>
                <a:latin typeface="Menlo" panose="020B0609030804020204" pitchFamily="49" charset="0"/>
              </a:rPr>
            </a:br>
            <a:r>
              <a:rPr lang="en" altLang="zh-CN" sz="1200" b="0" dirty="0">
                <a:solidFill>
                  <a:srgbClr val="008000"/>
                </a:solidFill>
                <a:effectLst/>
                <a:latin typeface="Menlo" panose="020B0609030804020204" pitchFamily="49" charset="0"/>
              </a:rPr>
              <a:t># </a:t>
            </a:r>
            <a:r>
              <a:rPr lang="zh-CN" altLang="en-US" sz="1200" b="0" dirty="0">
                <a:solidFill>
                  <a:srgbClr val="008000"/>
                </a:solidFill>
                <a:effectLst/>
                <a:latin typeface="Menlo" panose="020B0609030804020204" pitchFamily="49" charset="0"/>
              </a:rPr>
              <a:t>使用双线性插值法将</a:t>
            </a:r>
            <a:r>
              <a:rPr lang="en" altLang="zh-CN" sz="1200" b="0" dirty="0">
                <a:solidFill>
                  <a:srgbClr val="008000"/>
                </a:solidFill>
                <a:effectLst/>
                <a:latin typeface="Menlo" panose="020B0609030804020204" pitchFamily="49" charset="0"/>
              </a:rPr>
              <a:t>x</a:t>
            </a:r>
            <a:r>
              <a:rPr lang="zh-CN" altLang="en-US" sz="1200" b="0" dirty="0">
                <a:solidFill>
                  <a:srgbClr val="008000"/>
                </a:solidFill>
                <a:effectLst/>
                <a:latin typeface="Menlo" panose="020B0609030804020204" pitchFamily="49" charset="0"/>
              </a:rPr>
              <a:t>的尺寸变为</a:t>
            </a:r>
            <a:r>
              <a:rPr lang="en-US" altLang="zh-CN" sz="1200" b="0" dirty="0">
                <a:solidFill>
                  <a:srgbClr val="008000"/>
                </a:solidFill>
                <a:effectLst/>
                <a:latin typeface="Menlo" panose="020B0609030804020204" pitchFamily="49" charset="0"/>
              </a:rPr>
              <a:t>6</a:t>
            </a:r>
            <a:r>
              <a:rPr lang="en" altLang="zh-CN" sz="1200" b="0" dirty="0">
                <a:solidFill>
                  <a:srgbClr val="008000"/>
                </a:solidFill>
                <a:effectLst/>
                <a:latin typeface="Menlo" panose="020B0609030804020204" pitchFamily="49" charset="0"/>
              </a:rPr>
              <a:t>x6</a:t>
            </a:r>
            <a:endParaRPr lang="en" altLang="zh-CN" sz="1200" b="0" dirty="0">
              <a:solidFill>
                <a:srgbClr val="000000"/>
              </a:solidFill>
              <a:effectLst/>
              <a:latin typeface="Menlo" panose="020B0609030804020204" pitchFamily="49" charset="0"/>
            </a:endParaRPr>
          </a:p>
          <a:p>
            <a:r>
              <a:rPr lang="en" altLang="zh-CN" sz="1200" b="0" dirty="0">
                <a:solidFill>
                  <a:srgbClr val="000000"/>
                </a:solidFill>
                <a:effectLst/>
                <a:latin typeface="Menlo" panose="020B0609030804020204" pitchFamily="49" charset="0"/>
              </a:rPr>
              <a:t>y = </a:t>
            </a:r>
            <a:r>
              <a:rPr lang="en" altLang="zh-CN" sz="1200" b="0" dirty="0" err="1">
                <a:solidFill>
                  <a:srgbClr val="000000"/>
                </a:solidFill>
                <a:effectLst/>
                <a:latin typeface="Menlo" panose="020B0609030804020204" pitchFamily="49" charset="0"/>
              </a:rPr>
              <a:t>torch.nn.functional.interpolate</a:t>
            </a:r>
            <a:r>
              <a:rPr lang="en" altLang="zh-CN" sz="1200" b="0" dirty="0">
                <a:solidFill>
                  <a:srgbClr val="000000"/>
                </a:solidFill>
                <a:effectLst/>
                <a:latin typeface="Menlo" panose="020B0609030804020204" pitchFamily="49" charset="0"/>
              </a:rPr>
              <a:t>(x[</a:t>
            </a:r>
            <a:r>
              <a:rPr lang="en" altLang="zh-CN" sz="1200" b="0" dirty="0" err="1">
                <a:solidFill>
                  <a:srgbClr val="0000FF"/>
                </a:solidFill>
                <a:effectLst/>
                <a:latin typeface="Menlo" panose="020B0609030804020204" pitchFamily="49" charset="0"/>
              </a:rPr>
              <a:t>None</a:t>
            </a:r>
            <a:r>
              <a:rPr lang="en" altLang="zh-CN" sz="1200" b="0" dirty="0" err="1">
                <a:solidFill>
                  <a:srgbClr val="000000"/>
                </a:solidFill>
                <a:effectLst/>
                <a:latin typeface="Menlo" panose="020B0609030804020204" pitchFamily="49" charset="0"/>
              </a:rPr>
              <a:t>,</a:t>
            </a:r>
            <a:r>
              <a:rPr lang="en" altLang="zh-CN" sz="1200" b="0" dirty="0" err="1">
                <a:solidFill>
                  <a:srgbClr val="0000FF"/>
                </a:solidFill>
                <a:effectLst/>
                <a:latin typeface="Menlo" panose="020B0609030804020204" pitchFamily="49" charset="0"/>
              </a:rPr>
              <a:t>None</a:t>
            </a:r>
            <a:r>
              <a:rPr lang="en" altLang="zh-CN" sz="1200" b="0" dirty="0">
                <a:solidFill>
                  <a:srgbClr val="000000"/>
                </a:solidFill>
                <a:effectLst/>
                <a:latin typeface="Menlo" panose="020B0609030804020204" pitchFamily="49" charset="0"/>
              </a:rPr>
              <a:t>,...], </a:t>
            </a:r>
            <a:r>
              <a:rPr lang="en" altLang="zh-CN" sz="1200" b="0" dirty="0" err="1">
                <a:solidFill>
                  <a:srgbClr val="000000"/>
                </a:solidFill>
                <a:effectLst/>
                <a:latin typeface="Menlo" panose="020B0609030804020204" pitchFamily="49" charset="0"/>
              </a:rPr>
              <a:t>scale_factor</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 mode=</a:t>
            </a:r>
            <a:r>
              <a:rPr lang="en" altLang="zh-CN" sz="1200" b="0" dirty="0">
                <a:solidFill>
                  <a:srgbClr val="A31515"/>
                </a:solidFill>
                <a:effectLst/>
                <a:latin typeface="Menlo" panose="020B0609030804020204" pitchFamily="49" charset="0"/>
              </a:rPr>
              <a:t>'bilinear'</a:t>
            </a:r>
            <a:r>
              <a:rPr lang="en" altLang="zh-CN" sz="1200" b="0" dirty="0">
                <a:solidFill>
                  <a:srgbClr val="000000"/>
                </a:solidFill>
                <a:effectLst/>
                <a:latin typeface="Menlo" panose="020B0609030804020204" pitchFamily="49" charset="0"/>
              </a:rPr>
              <a:t>, </a:t>
            </a:r>
            <a:r>
              <a:rPr lang="en" altLang="zh-CN" sz="1200" b="0" dirty="0" err="1">
                <a:solidFill>
                  <a:srgbClr val="000000"/>
                </a:solidFill>
                <a:effectLst/>
                <a:latin typeface="Menlo" panose="020B0609030804020204" pitchFamily="49" charset="0"/>
              </a:rPr>
              <a:t>align_corners</a:t>
            </a:r>
            <a:r>
              <a:rPr lang="en" altLang="zh-CN" sz="1200" b="0" dirty="0">
                <a:solidFill>
                  <a:srgbClr val="000000"/>
                </a:solidFill>
                <a:effectLst/>
                <a:latin typeface="Menlo" panose="020B0609030804020204" pitchFamily="49" charset="0"/>
              </a:rPr>
              <a:t>=</a:t>
            </a:r>
            <a:r>
              <a:rPr lang="en" altLang="zh-CN" sz="1200" b="0" dirty="0">
                <a:solidFill>
                  <a:srgbClr val="0000FF"/>
                </a:solidFill>
                <a:effectLst/>
                <a:latin typeface="Menlo" panose="020B0609030804020204" pitchFamily="49" charset="0"/>
              </a:rPr>
              <a:t>False</a:t>
            </a:r>
            <a:r>
              <a:rPr lang="en" altLang="zh-CN" sz="1200" b="0" dirty="0">
                <a:solidFill>
                  <a:srgbClr val="000000"/>
                </a:solidFill>
                <a:effectLst/>
                <a:latin typeface="Menlo" panose="020B0609030804020204" pitchFamily="49" charset="0"/>
              </a:rPr>
              <a:t>)</a:t>
            </a:r>
            <a:br>
              <a:rPr lang="en" altLang="zh-CN" sz="1200" b="0" dirty="0">
                <a:solidFill>
                  <a:srgbClr val="000000"/>
                </a:solidFill>
                <a:effectLst/>
                <a:latin typeface="Menlo" panose="020B0609030804020204" pitchFamily="49" charset="0"/>
              </a:rPr>
            </a:br>
            <a:r>
              <a:rPr lang="en" altLang="zh-CN" sz="1200" b="0" dirty="0">
                <a:solidFill>
                  <a:srgbClr val="000000"/>
                </a:solidFill>
                <a:effectLst/>
                <a:latin typeface="Menlo" panose="020B0609030804020204" pitchFamily="49" charset="0"/>
              </a:rPr>
              <a:t>print(y)</a:t>
            </a:r>
          </a:p>
          <a:p>
            <a:endParaRPr lang="en" altLang="zh-CN" sz="1200" b="0" dirty="0">
              <a:solidFill>
                <a:srgbClr val="000000"/>
              </a:solidFill>
              <a:effectLst/>
              <a:latin typeface="Menlo" panose="020B0609030804020204" pitchFamily="49" charset="0"/>
            </a:endParaRPr>
          </a:p>
          <a:p>
            <a:r>
              <a:rPr lang="en" altLang="zh-CN" sz="1200" b="0" dirty="0">
                <a:solidFill>
                  <a:srgbClr val="000000"/>
                </a:solidFill>
                <a:effectLst/>
                <a:latin typeface="Menlo" panose="020B0609030804020204" pitchFamily="49" charset="0"/>
              </a:rPr>
              <a:t>y = </a:t>
            </a:r>
            <a:r>
              <a:rPr lang="en" altLang="zh-CN" sz="1200" b="0" dirty="0" err="1">
                <a:solidFill>
                  <a:srgbClr val="000000"/>
                </a:solidFill>
                <a:effectLst/>
                <a:latin typeface="Menlo" panose="020B0609030804020204" pitchFamily="49" charset="0"/>
              </a:rPr>
              <a:t>torch.nn.functional.interpolate</a:t>
            </a:r>
            <a:r>
              <a:rPr lang="en" altLang="zh-CN" sz="1200" b="0" dirty="0">
                <a:solidFill>
                  <a:srgbClr val="000000"/>
                </a:solidFill>
                <a:effectLst/>
                <a:latin typeface="Menlo" panose="020B0609030804020204" pitchFamily="49" charset="0"/>
              </a:rPr>
              <a:t>(x[</a:t>
            </a:r>
            <a:r>
              <a:rPr lang="en" altLang="zh-CN" sz="1200" b="0" dirty="0" err="1">
                <a:solidFill>
                  <a:srgbClr val="0000FF"/>
                </a:solidFill>
                <a:effectLst/>
                <a:latin typeface="Menlo" panose="020B0609030804020204" pitchFamily="49" charset="0"/>
              </a:rPr>
              <a:t>None</a:t>
            </a:r>
            <a:r>
              <a:rPr lang="en" altLang="zh-CN" sz="1200" b="0" dirty="0" err="1">
                <a:solidFill>
                  <a:srgbClr val="000000"/>
                </a:solidFill>
                <a:effectLst/>
                <a:latin typeface="Menlo" panose="020B0609030804020204" pitchFamily="49" charset="0"/>
              </a:rPr>
              <a:t>,</a:t>
            </a:r>
            <a:r>
              <a:rPr lang="en" altLang="zh-CN" sz="1200" b="0" dirty="0" err="1">
                <a:solidFill>
                  <a:srgbClr val="0000FF"/>
                </a:solidFill>
                <a:effectLst/>
                <a:latin typeface="Menlo" panose="020B0609030804020204" pitchFamily="49" charset="0"/>
              </a:rPr>
              <a:t>None</a:t>
            </a:r>
            <a:r>
              <a:rPr lang="en" altLang="zh-CN" sz="1200" b="0" dirty="0">
                <a:solidFill>
                  <a:srgbClr val="000000"/>
                </a:solidFill>
                <a:effectLst/>
                <a:latin typeface="Menlo" panose="020B0609030804020204" pitchFamily="49" charset="0"/>
              </a:rPr>
              <a:t>,...], </a:t>
            </a:r>
            <a:r>
              <a:rPr lang="en" altLang="zh-CN" sz="1200" b="0" dirty="0" err="1">
                <a:solidFill>
                  <a:srgbClr val="000000"/>
                </a:solidFill>
                <a:effectLst/>
                <a:latin typeface="Menlo" panose="020B0609030804020204" pitchFamily="49" charset="0"/>
              </a:rPr>
              <a:t>scale_factor</a:t>
            </a:r>
            <a:r>
              <a:rPr lang="en" altLang="zh-CN" sz="1200" b="0" dirty="0">
                <a:solidFill>
                  <a:srgbClr val="000000"/>
                </a:solidFill>
                <a:effectLst/>
                <a:latin typeface="Menlo" panose="020B0609030804020204" pitchFamily="49" charset="0"/>
              </a:rPr>
              <a:t>=</a:t>
            </a:r>
            <a:r>
              <a:rPr lang="en" altLang="zh-CN" sz="1200" b="0" dirty="0">
                <a:solidFill>
                  <a:srgbClr val="098658"/>
                </a:solidFill>
                <a:effectLst/>
                <a:latin typeface="Menlo" panose="020B0609030804020204" pitchFamily="49" charset="0"/>
              </a:rPr>
              <a:t>2</a:t>
            </a:r>
            <a:r>
              <a:rPr lang="en" altLang="zh-CN" sz="1200" b="0" dirty="0">
                <a:solidFill>
                  <a:srgbClr val="000000"/>
                </a:solidFill>
                <a:effectLst/>
                <a:latin typeface="Menlo" panose="020B0609030804020204" pitchFamily="49" charset="0"/>
              </a:rPr>
              <a:t>, mode=</a:t>
            </a:r>
            <a:r>
              <a:rPr lang="en" altLang="zh-CN" sz="1200" b="0" dirty="0">
                <a:solidFill>
                  <a:srgbClr val="A31515"/>
                </a:solidFill>
                <a:effectLst/>
                <a:latin typeface="Menlo" panose="020B0609030804020204" pitchFamily="49" charset="0"/>
              </a:rPr>
              <a:t>'bilinear'</a:t>
            </a:r>
            <a:r>
              <a:rPr lang="en" altLang="zh-CN" sz="1200" b="0" dirty="0">
                <a:solidFill>
                  <a:srgbClr val="000000"/>
                </a:solidFill>
                <a:effectLst/>
                <a:latin typeface="Menlo" panose="020B0609030804020204" pitchFamily="49" charset="0"/>
              </a:rPr>
              <a:t>, </a:t>
            </a:r>
            <a:r>
              <a:rPr lang="en" altLang="zh-CN" sz="1200" b="0" dirty="0" err="1">
                <a:solidFill>
                  <a:srgbClr val="000000"/>
                </a:solidFill>
                <a:effectLst/>
                <a:latin typeface="Menlo" panose="020B0609030804020204" pitchFamily="49" charset="0"/>
              </a:rPr>
              <a:t>align_corners</a:t>
            </a:r>
            <a:r>
              <a:rPr lang="en" altLang="zh-CN" sz="1200" b="0" dirty="0">
                <a:solidFill>
                  <a:srgbClr val="000000"/>
                </a:solidFill>
                <a:effectLst/>
                <a:latin typeface="Menlo" panose="020B0609030804020204" pitchFamily="49" charset="0"/>
              </a:rPr>
              <a:t>=</a:t>
            </a:r>
            <a:r>
              <a:rPr lang="en" altLang="zh-CN" sz="1200" b="0" dirty="0">
                <a:solidFill>
                  <a:srgbClr val="0000FF"/>
                </a:solidFill>
                <a:effectLst/>
                <a:latin typeface="Menlo" panose="020B0609030804020204" pitchFamily="49" charset="0"/>
              </a:rPr>
              <a:t>True</a:t>
            </a:r>
            <a:r>
              <a:rPr lang="en" altLang="zh-CN" sz="1200" b="0" dirty="0">
                <a:solidFill>
                  <a:srgbClr val="000000"/>
                </a:solidFill>
                <a:effectLst/>
                <a:latin typeface="Menlo" panose="020B0609030804020204" pitchFamily="49" charset="0"/>
              </a:rPr>
              <a:t>)</a:t>
            </a:r>
            <a:br>
              <a:rPr lang="en" altLang="zh-CN" sz="1200" b="0" dirty="0">
                <a:solidFill>
                  <a:srgbClr val="000000"/>
                </a:solidFill>
                <a:effectLst/>
                <a:latin typeface="Menlo" panose="020B0609030804020204" pitchFamily="49" charset="0"/>
              </a:rPr>
            </a:br>
            <a:r>
              <a:rPr lang="en" altLang="zh-CN" sz="1200" b="0" dirty="0">
                <a:solidFill>
                  <a:srgbClr val="000000"/>
                </a:solidFill>
                <a:effectLst/>
                <a:latin typeface="Menlo" panose="020B0609030804020204" pitchFamily="49" charset="0"/>
              </a:rPr>
              <a:t>print(y)</a:t>
            </a:r>
          </a:p>
        </p:txBody>
      </p:sp>
      <p:sp>
        <p:nvSpPr>
          <p:cNvPr id="9" name="文本框 8">
            <a:extLst>
              <a:ext uri="{FF2B5EF4-FFF2-40B4-BE49-F238E27FC236}">
                <a16:creationId xmlns:a16="http://schemas.microsoft.com/office/drawing/2014/main" id="{B2FBB823-E9A8-1DD6-47AD-A7F1DBE7FA88}"/>
              </a:ext>
            </a:extLst>
          </p:cNvPr>
          <p:cNvSpPr txBox="1"/>
          <p:nvPr/>
        </p:nvSpPr>
        <p:spPr>
          <a:xfrm>
            <a:off x="1295636" y="4636459"/>
            <a:ext cx="1872208" cy="261610"/>
          </a:xfrm>
          <a:prstGeom prst="rect">
            <a:avLst/>
          </a:prstGeom>
          <a:noFill/>
        </p:spPr>
        <p:txBody>
          <a:bodyPr wrap="square">
            <a:spAutoFit/>
          </a:bodyPr>
          <a:lstStyle/>
          <a:p>
            <a:r>
              <a:rPr lang="en" altLang="zh-CN" sz="1100" b="0" dirty="0" err="1">
                <a:solidFill>
                  <a:srgbClr val="000000"/>
                </a:solidFill>
                <a:effectLst/>
                <a:latin typeface="Menlo" panose="020B0609030804020204" pitchFamily="49" charset="0"/>
              </a:rPr>
              <a:t>align_corners</a:t>
            </a:r>
            <a:r>
              <a:rPr lang="en" altLang="zh-CN" sz="1100" b="0" dirty="0">
                <a:solidFill>
                  <a:srgbClr val="000000"/>
                </a:solidFill>
                <a:effectLst/>
                <a:latin typeface="Menlo" panose="020B0609030804020204" pitchFamily="49" charset="0"/>
              </a:rPr>
              <a:t>=</a:t>
            </a:r>
            <a:r>
              <a:rPr lang="en" altLang="zh-CN" sz="1100" b="0" dirty="0">
                <a:solidFill>
                  <a:srgbClr val="0000FF"/>
                </a:solidFill>
                <a:effectLst/>
                <a:latin typeface="Menlo" panose="020B0609030804020204" pitchFamily="49" charset="0"/>
              </a:rPr>
              <a:t>False</a:t>
            </a:r>
            <a:endParaRPr lang="en" altLang="zh-CN" sz="1100" b="0" dirty="0">
              <a:solidFill>
                <a:srgbClr val="000000"/>
              </a:solidFill>
              <a:effectLst/>
              <a:latin typeface="Menlo" panose="020B0609030804020204" pitchFamily="49" charset="0"/>
            </a:endParaRPr>
          </a:p>
        </p:txBody>
      </p:sp>
      <p:sp>
        <p:nvSpPr>
          <p:cNvPr id="10" name="文本框 9">
            <a:extLst>
              <a:ext uri="{FF2B5EF4-FFF2-40B4-BE49-F238E27FC236}">
                <a16:creationId xmlns:a16="http://schemas.microsoft.com/office/drawing/2014/main" id="{766FE09E-588B-C757-0D32-09D6198253E6}"/>
              </a:ext>
            </a:extLst>
          </p:cNvPr>
          <p:cNvSpPr txBox="1"/>
          <p:nvPr/>
        </p:nvSpPr>
        <p:spPr>
          <a:xfrm>
            <a:off x="5617096" y="4636459"/>
            <a:ext cx="1872208" cy="261610"/>
          </a:xfrm>
          <a:prstGeom prst="rect">
            <a:avLst/>
          </a:prstGeom>
          <a:noFill/>
        </p:spPr>
        <p:txBody>
          <a:bodyPr wrap="square">
            <a:spAutoFit/>
          </a:bodyPr>
          <a:lstStyle/>
          <a:p>
            <a:r>
              <a:rPr lang="en" altLang="zh-CN" sz="1100" b="0" dirty="0" err="1">
                <a:solidFill>
                  <a:srgbClr val="000000"/>
                </a:solidFill>
                <a:effectLst/>
                <a:latin typeface="Menlo" panose="020B0609030804020204" pitchFamily="49" charset="0"/>
              </a:rPr>
              <a:t>align_corners</a:t>
            </a:r>
            <a:r>
              <a:rPr lang="en" altLang="zh-CN" sz="1100" b="0" dirty="0">
                <a:solidFill>
                  <a:srgbClr val="000000"/>
                </a:solidFill>
                <a:effectLst/>
                <a:latin typeface="Menlo" panose="020B0609030804020204" pitchFamily="49" charset="0"/>
              </a:rPr>
              <a:t>=</a:t>
            </a:r>
            <a:r>
              <a:rPr lang="en" altLang="zh-CN" sz="1100" dirty="0">
                <a:solidFill>
                  <a:srgbClr val="0000FF"/>
                </a:solidFill>
                <a:latin typeface="Menlo" panose="020B0609030804020204" pitchFamily="49" charset="0"/>
              </a:rPr>
              <a:t>T</a:t>
            </a:r>
            <a:r>
              <a:rPr lang="en" altLang="zh-CN" sz="1100" b="0" dirty="0">
                <a:solidFill>
                  <a:srgbClr val="0000FF"/>
                </a:solidFill>
                <a:effectLst/>
                <a:latin typeface="Menlo" panose="020B0609030804020204" pitchFamily="49" charset="0"/>
              </a:rPr>
              <a:t>rue</a:t>
            </a:r>
            <a:endParaRPr lang="en" altLang="zh-CN" sz="11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08839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633670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：白平衡矫正</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30</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BC48EF3A-5523-7693-B05C-6EC79EC72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06238"/>
            <a:ext cx="7772400" cy="3761026"/>
          </a:xfrm>
          <a:prstGeom prst="rect">
            <a:avLst/>
          </a:prstGeom>
        </p:spPr>
      </p:pic>
    </p:spTree>
    <p:extLst>
      <p:ext uri="{BB962C8B-B14F-4D97-AF65-F5344CB8AC3E}">
        <p14:creationId xmlns:p14="http://schemas.microsoft.com/office/powerpoint/2010/main" val="463224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应用场景总结</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31</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92375014-7035-F888-1441-91E2650846F1}"/>
              </a:ext>
            </a:extLst>
          </p:cNvPr>
          <p:cNvSpPr txBox="1"/>
          <p:nvPr/>
        </p:nvSpPr>
        <p:spPr>
          <a:xfrm>
            <a:off x="337393" y="1117994"/>
            <a:ext cx="3802559" cy="1436483"/>
          </a:xfrm>
          <a:prstGeom prst="rect">
            <a:avLst/>
          </a:prstGeom>
          <a:solidFill>
            <a:schemeClr val="accent2">
              <a:lumMod val="20000"/>
              <a:lumOff val="80000"/>
            </a:schemeClr>
          </a:solidFill>
        </p:spPr>
        <p:txBody>
          <a:bodyPr wrap="square">
            <a:spAutoFit/>
          </a:bodyPr>
          <a:lstStyle/>
          <a:p>
            <a:pPr>
              <a:lnSpc>
                <a:spcPct val="150000"/>
              </a:lnSpc>
            </a:pPr>
            <a:r>
              <a:rPr lang="zh-CN" altLang="en-US" b="1" dirty="0">
                <a:latin typeface="Times New Roman" panose="02020603050405020304" pitchFamily="18" charset="0"/>
                <a:ea typeface="SimSun" panose="02010600030101010101" pitchFamily="2" charset="-122"/>
                <a:cs typeface="Times New Roman" panose="02020603050405020304" pitchFamily="18" charset="0"/>
              </a:rPr>
              <a:t>插值法（</a:t>
            </a:r>
            <a:r>
              <a:rPr lang="en" altLang="zh-CN" b="1" dirty="0">
                <a:latin typeface="Times New Roman" panose="02020603050405020304" pitchFamily="18" charset="0"/>
                <a:ea typeface="SimSun" panose="02010600030101010101" pitchFamily="2" charset="-122"/>
                <a:cs typeface="Times New Roman" panose="02020603050405020304" pitchFamily="18" charset="0"/>
              </a:rPr>
              <a:t>Interpolation</a:t>
            </a:r>
            <a:r>
              <a:rPr lang="zh-CN" altLang="en" b="1" dirty="0">
                <a:latin typeface="Times New Roman" panose="02020603050405020304" pitchFamily="18" charset="0"/>
                <a:ea typeface="SimSun" panose="02010600030101010101" pitchFamily="2" charset="-122"/>
                <a:cs typeface="Times New Roman" panose="02020603050405020304" pitchFamily="18" charset="0"/>
              </a:rPr>
              <a:t>）</a:t>
            </a:r>
            <a:r>
              <a:rPr lang="zh-CN" altLang="en" dirty="0">
                <a:latin typeface="Times New Roman" panose="02020603050405020304" pitchFamily="18" charset="0"/>
                <a:ea typeface="SimSun" panose="02010600030101010101" pitchFamily="2" charset="-122"/>
                <a:cs typeface="Times New Roman" panose="02020603050405020304" pitchFamily="18" charset="0"/>
              </a:rPr>
              <a:t>：</a:t>
            </a:r>
          </a:p>
          <a:p>
            <a:pPr marL="285750" indent="-285750">
              <a:lnSpc>
                <a:spcPct val="150000"/>
              </a:lnSpc>
              <a:buFont typeface="Arial" panose="020B0604020202020204" pitchFamily="34" charset="0"/>
              <a:buChar char="•"/>
            </a:pPr>
            <a:r>
              <a:rPr lang="zh-CN" altLang="en-US" sz="1400" dirty="0"/>
              <a:t>数据</a:t>
            </a:r>
            <a:r>
              <a:rPr lang="zh-CN" altLang="en-US" sz="1400" dirty="0">
                <a:solidFill>
                  <a:srgbClr val="C00000"/>
                </a:solidFill>
              </a:rPr>
              <a:t>精确可靠</a:t>
            </a:r>
            <a:r>
              <a:rPr lang="zh-CN" altLang="en-US" sz="1400" dirty="0"/>
              <a:t>，无明显误差或噪声。</a:t>
            </a:r>
            <a:endParaRPr lang="en-US" altLang="zh-CN" sz="1400" dirty="0"/>
          </a:p>
          <a:p>
            <a:pPr marL="285750" indent="-285750">
              <a:lnSpc>
                <a:spcPct val="150000"/>
              </a:lnSpc>
              <a:buFont typeface="Arial" panose="020B0604020202020204" pitchFamily="34" charset="0"/>
              <a:buChar char="•"/>
            </a:pPr>
            <a:r>
              <a:rPr lang="zh-CN" altLang="en-US" sz="1400" dirty="0"/>
              <a:t>需要在已知数据点之间进行精确计算。</a:t>
            </a:r>
            <a:endParaRPr lang="en-US" altLang="zh-CN" sz="1400" dirty="0"/>
          </a:p>
          <a:p>
            <a:pPr marL="285750" indent="-285750">
              <a:lnSpc>
                <a:spcPct val="150000"/>
              </a:lnSpc>
              <a:buFont typeface="Arial" panose="020B0604020202020204" pitchFamily="34" charset="0"/>
              <a:buChar char="•"/>
            </a:pPr>
            <a:r>
              <a:rPr lang="zh-CN" altLang="en-US" sz="1400" dirty="0"/>
              <a:t>应用于</a:t>
            </a:r>
            <a:r>
              <a:rPr lang="zh-CN" altLang="en-US" sz="1400" dirty="0">
                <a:solidFill>
                  <a:srgbClr val="C00000"/>
                </a:solidFill>
              </a:rPr>
              <a:t>计算机图形学</a:t>
            </a:r>
            <a:r>
              <a:rPr lang="zh-CN" altLang="en-US" sz="1400" dirty="0"/>
              <a:t>、</a:t>
            </a:r>
            <a:r>
              <a:rPr lang="zh-CN" altLang="en-US" sz="1400" dirty="0">
                <a:solidFill>
                  <a:srgbClr val="C00000"/>
                </a:solidFill>
              </a:rPr>
              <a:t>精密工程</a:t>
            </a:r>
            <a:r>
              <a:rPr lang="zh-CN" altLang="en-US" sz="1400" dirty="0"/>
              <a:t>等领域。</a:t>
            </a:r>
            <a:endParaRPr lang="en-US" altLang="zh-CN" sz="1400" i="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39A21268-8C79-06A4-F111-8C92B0B4D47B}"/>
              </a:ext>
            </a:extLst>
          </p:cNvPr>
          <p:cNvSpPr txBox="1"/>
          <p:nvPr/>
        </p:nvSpPr>
        <p:spPr>
          <a:xfrm>
            <a:off x="5004048" y="1117994"/>
            <a:ext cx="3888432" cy="1440394"/>
          </a:xfrm>
          <a:prstGeom prst="rect">
            <a:avLst/>
          </a:prstGeom>
          <a:solidFill>
            <a:schemeClr val="accent2">
              <a:lumMod val="20000"/>
              <a:lumOff val="80000"/>
            </a:schemeClr>
          </a:solidFill>
        </p:spPr>
        <p:txBody>
          <a:bodyPr wrap="square">
            <a:spAutoFit/>
          </a:bodyPr>
          <a:lstStyle/>
          <a:p>
            <a:pPr>
              <a:lnSpc>
                <a:spcPct val="150000"/>
              </a:lnSpc>
            </a:pPr>
            <a:r>
              <a:rPr lang="zh-CN" altLang="en-US" b="1" dirty="0">
                <a:latin typeface="Times New Roman" panose="02020603050405020304" pitchFamily="18" charset="0"/>
                <a:ea typeface="SimSun" panose="02010600030101010101" pitchFamily="2" charset="-122"/>
                <a:cs typeface="Times New Roman" panose="02020603050405020304" pitchFamily="18" charset="0"/>
              </a:rPr>
              <a:t>拟合法（</a:t>
            </a:r>
            <a:r>
              <a:rPr lang="en" altLang="zh-CN" b="1" dirty="0">
                <a:latin typeface="Times New Roman" panose="02020603050405020304" pitchFamily="18" charset="0"/>
                <a:ea typeface="SimSun" panose="02010600030101010101" pitchFamily="2" charset="-122"/>
                <a:cs typeface="Times New Roman" panose="02020603050405020304" pitchFamily="18" charset="0"/>
              </a:rPr>
              <a:t>Approximation/Fitting</a:t>
            </a:r>
            <a:r>
              <a:rPr lang="zh-CN" altLang="en" b="1" dirty="0">
                <a:latin typeface="Times New Roman" panose="02020603050405020304" pitchFamily="18" charset="0"/>
                <a:ea typeface="SimSun" panose="02010600030101010101" pitchFamily="2" charset="-122"/>
                <a:cs typeface="Times New Roman" panose="02020603050405020304" pitchFamily="18" charset="0"/>
              </a:rPr>
              <a:t>）</a:t>
            </a:r>
            <a:r>
              <a:rPr lang="zh-CN" altLang="en"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dirty="0"/>
              <a:t>数据</a:t>
            </a:r>
            <a:r>
              <a:rPr lang="zh-CN" altLang="en-US" sz="1400" dirty="0">
                <a:solidFill>
                  <a:srgbClr val="C00000"/>
                </a:solidFill>
              </a:rPr>
              <a:t>存在误差或噪声</a:t>
            </a:r>
            <a:r>
              <a:rPr lang="zh-CN" altLang="en-US" sz="1400" dirty="0"/>
              <a:t>，需要考虑统计误差。</a:t>
            </a:r>
            <a:endParaRPr lang="en-US" altLang="zh-CN" sz="1400" dirty="0"/>
          </a:p>
          <a:p>
            <a:pPr marL="285750" indent="-285750">
              <a:lnSpc>
                <a:spcPct val="150000"/>
              </a:lnSpc>
              <a:buFont typeface="Arial" panose="020B0604020202020204" pitchFamily="34" charset="0"/>
              <a:buChar char="•"/>
            </a:pPr>
            <a:r>
              <a:rPr lang="zh-CN" altLang="en-US" sz="1400" dirty="0"/>
              <a:t>需要分析数据的总体趋势或规律。</a:t>
            </a:r>
            <a:endParaRPr lang="en-US" altLang="zh-CN" sz="1400" dirty="0"/>
          </a:p>
          <a:p>
            <a:pPr marL="285750" indent="-285750">
              <a:lnSpc>
                <a:spcPct val="150000"/>
              </a:lnSpc>
              <a:buFont typeface="Arial" panose="020B0604020202020204" pitchFamily="34" charset="0"/>
              <a:buChar char="•"/>
            </a:pPr>
            <a:r>
              <a:rPr lang="zh-CN" altLang="en-US" sz="1400" dirty="0"/>
              <a:t>应用于</a:t>
            </a:r>
            <a:r>
              <a:rPr lang="zh-CN" altLang="en-US" sz="1400" dirty="0">
                <a:solidFill>
                  <a:srgbClr val="C00000"/>
                </a:solidFill>
              </a:rPr>
              <a:t>实验数据分析、机器学习</a:t>
            </a:r>
            <a:r>
              <a:rPr lang="zh-CN" altLang="en-US" sz="1400" dirty="0"/>
              <a:t>等领域。</a:t>
            </a:r>
            <a:endParaRPr lang="zh-CN" altLang="en" sz="1400" dirty="0"/>
          </a:p>
        </p:txBody>
      </p:sp>
      <p:sp>
        <p:nvSpPr>
          <p:cNvPr id="9" name="文本框 8">
            <a:extLst>
              <a:ext uri="{FF2B5EF4-FFF2-40B4-BE49-F238E27FC236}">
                <a16:creationId xmlns:a16="http://schemas.microsoft.com/office/drawing/2014/main" id="{580B555B-D27C-E6F7-AF4F-BFC2C5CED929}"/>
              </a:ext>
            </a:extLst>
          </p:cNvPr>
          <p:cNvSpPr txBox="1"/>
          <p:nvPr/>
        </p:nvSpPr>
        <p:spPr>
          <a:xfrm>
            <a:off x="1546599" y="2724795"/>
            <a:ext cx="877163" cy="369332"/>
          </a:xfrm>
          <a:prstGeom prst="rect">
            <a:avLst/>
          </a:prstGeom>
          <a:noFill/>
        </p:spPr>
        <p:txBody>
          <a:bodyPr wrap="none" rtlCol="0">
            <a:spAutoFit/>
          </a:bodyPr>
          <a:lstStyle/>
          <a:p>
            <a:r>
              <a:rPr kumimoji="1" lang="zh-CN" altLang="en-US" b="1" dirty="0"/>
              <a:t>插值法</a:t>
            </a:r>
          </a:p>
        </p:txBody>
      </p:sp>
      <p:sp>
        <p:nvSpPr>
          <p:cNvPr id="13" name="文本框 12">
            <a:extLst>
              <a:ext uri="{FF2B5EF4-FFF2-40B4-BE49-F238E27FC236}">
                <a16:creationId xmlns:a16="http://schemas.microsoft.com/office/drawing/2014/main" id="{F11FCE51-C06A-D31B-EE31-02DF57E7B7DA}"/>
              </a:ext>
            </a:extLst>
          </p:cNvPr>
          <p:cNvSpPr txBox="1"/>
          <p:nvPr/>
        </p:nvSpPr>
        <p:spPr>
          <a:xfrm>
            <a:off x="6508879" y="2724795"/>
            <a:ext cx="878767" cy="369332"/>
          </a:xfrm>
          <a:prstGeom prst="rect">
            <a:avLst/>
          </a:prstGeom>
          <a:noFill/>
        </p:spPr>
        <p:txBody>
          <a:bodyPr wrap="none" rtlCol="0">
            <a:spAutoFit/>
          </a:bodyPr>
          <a:lstStyle/>
          <a:p>
            <a:r>
              <a:rPr kumimoji="1" lang="zh-CN" altLang="en-US" b="1" dirty="0"/>
              <a:t>拟合法</a:t>
            </a:r>
          </a:p>
        </p:txBody>
      </p:sp>
      <p:cxnSp>
        <p:nvCxnSpPr>
          <p:cNvPr id="15" name="直线箭头连接符 14">
            <a:extLst>
              <a:ext uri="{FF2B5EF4-FFF2-40B4-BE49-F238E27FC236}">
                <a16:creationId xmlns:a16="http://schemas.microsoft.com/office/drawing/2014/main" id="{227AEC7F-5A30-8A68-54DB-EEB2E1C82371}"/>
              </a:ext>
            </a:extLst>
          </p:cNvPr>
          <p:cNvCxnSpPr>
            <a:cxnSpLocks/>
          </p:cNvCxnSpPr>
          <p:nvPr/>
        </p:nvCxnSpPr>
        <p:spPr>
          <a:xfrm>
            <a:off x="4139952" y="3470905"/>
            <a:ext cx="86409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21F062E-7C37-218A-F052-EC089BEDC464}"/>
              </a:ext>
            </a:extLst>
          </p:cNvPr>
          <p:cNvSpPr txBox="1"/>
          <p:nvPr/>
        </p:nvSpPr>
        <p:spPr>
          <a:xfrm>
            <a:off x="5290184" y="3094127"/>
            <a:ext cx="2965132" cy="707886"/>
          </a:xfrm>
          <a:prstGeom prst="rect">
            <a:avLst/>
          </a:prstGeom>
          <a:noFill/>
        </p:spPr>
        <p:txBody>
          <a:bodyPr wrap="square">
            <a:spAutoFit/>
          </a:bodyPr>
          <a:lstStyle/>
          <a:p>
            <a:r>
              <a:rPr kumimoji="1" lang="zh-CN" altLang="en-US" sz="1000" dirty="0"/>
              <a:t>最小二乘法</a:t>
            </a:r>
            <a:endParaRPr kumimoji="1" lang="en-US" altLang="zh-CN" sz="1000" dirty="0"/>
          </a:p>
          <a:p>
            <a:pPr marL="171450" indent="-171450">
              <a:buFont typeface="Arial" panose="020B0604020202020204" pitchFamily="34" charset="0"/>
              <a:buChar char="•"/>
            </a:pPr>
            <a:r>
              <a:rPr kumimoji="1" lang="zh-CN" altLang="en-US" sz="1000" dirty="0"/>
              <a:t>线性拟合：</a:t>
            </a:r>
            <a:r>
              <a:rPr kumimoji="1" lang="en-US" altLang="zh-CN" sz="1000" dirty="0"/>
              <a:t>Ax=y</a:t>
            </a:r>
            <a:r>
              <a:rPr kumimoji="1" lang="zh-CN" altLang="en-US" sz="1000" dirty="0"/>
              <a:t>的最小二乘解为</a:t>
            </a:r>
            <a:r>
              <a:rPr kumimoji="1" lang="en-US" altLang="zh-CN" sz="1000" dirty="0"/>
              <a:t>x=(A</a:t>
            </a:r>
            <a:r>
              <a:rPr kumimoji="1" lang="en-US" altLang="zh-CN" sz="1000" baseline="30000" dirty="0"/>
              <a:t>T</a:t>
            </a:r>
            <a:r>
              <a:rPr kumimoji="1" lang="en-US" altLang="zh-CN" sz="1000" dirty="0"/>
              <a:t>A)</a:t>
            </a:r>
            <a:r>
              <a:rPr kumimoji="1" lang="en-US" altLang="zh-CN" sz="1000" baseline="30000" dirty="0"/>
              <a:t>-1</a:t>
            </a:r>
            <a:r>
              <a:rPr kumimoji="1" lang="en-US" altLang="zh-CN" sz="1000" dirty="0"/>
              <a:t>A</a:t>
            </a:r>
            <a:r>
              <a:rPr kumimoji="1" lang="en-US" altLang="zh-CN" sz="1000" baseline="30000" dirty="0"/>
              <a:t>T</a:t>
            </a:r>
            <a:r>
              <a:rPr kumimoji="1" lang="en-US" altLang="zh-CN" sz="1000" dirty="0"/>
              <a:t> y</a:t>
            </a:r>
          </a:p>
          <a:p>
            <a:pPr marL="171450" indent="-171450">
              <a:buFont typeface="Arial" panose="020B0604020202020204" pitchFamily="34" charset="0"/>
              <a:buChar char="•"/>
            </a:pPr>
            <a:r>
              <a:rPr kumimoji="1" lang="zh-CN" altLang="en-US" sz="1000" dirty="0"/>
              <a:t>对数模型拟合：</a:t>
            </a:r>
            <a:r>
              <a:rPr kumimoji="1" lang="zh-CN" altLang="en-US" sz="1000" dirty="0">
                <a:solidFill>
                  <a:srgbClr val="0012FE"/>
                </a:solidFill>
              </a:rPr>
              <a:t>噪声水平建模</a:t>
            </a:r>
            <a:endParaRPr kumimoji="1" lang="en-US" altLang="zh-CN" sz="1000" dirty="0">
              <a:solidFill>
                <a:srgbClr val="0012FE"/>
              </a:solidFill>
            </a:endParaRPr>
          </a:p>
          <a:p>
            <a:pPr marL="171450" indent="-171450">
              <a:buFont typeface="Arial" panose="020B0604020202020204" pitchFamily="34" charset="0"/>
              <a:buChar char="•"/>
            </a:pPr>
            <a:r>
              <a:rPr kumimoji="1" lang="zh-CN" altLang="en-US" sz="1000" dirty="0"/>
              <a:t>多项式拟合：</a:t>
            </a:r>
            <a:r>
              <a:rPr kumimoji="1" lang="zh-CN" altLang="en-US" sz="1000" dirty="0">
                <a:solidFill>
                  <a:srgbClr val="0012FE"/>
                </a:solidFill>
              </a:rPr>
              <a:t>白平衡矫正</a:t>
            </a:r>
            <a:endParaRPr kumimoji="1" lang="en-US" altLang="zh-CN" sz="1000" dirty="0">
              <a:solidFill>
                <a:srgbClr val="0012FE"/>
              </a:solidFill>
            </a:endParaRPr>
          </a:p>
        </p:txBody>
      </p:sp>
      <p:sp>
        <p:nvSpPr>
          <p:cNvPr id="4" name="文本框 3">
            <a:extLst>
              <a:ext uri="{FF2B5EF4-FFF2-40B4-BE49-F238E27FC236}">
                <a16:creationId xmlns:a16="http://schemas.microsoft.com/office/drawing/2014/main" id="{7E23E179-485C-F87D-962B-589FE4A27BCD}"/>
              </a:ext>
            </a:extLst>
          </p:cNvPr>
          <p:cNvSpPr txBox="1"/>
          <p:nvPr/>
        </p:nvSpPr>
        <p:spPr>
          <a:xfrm>
            <a:off x="3943339" y="3207684"/>
            <a:ext cx="1183382" cy="246221"/>
          </a:xfrm>
          <a:prstGeom prst="rect">
            <a:avLst/>
          </a:prstGeom>
          <a:noFill/>
        </p:spPr>
        <p:txBody>
          <a:bodyPr wrap="square">
            <a:spAutoFit/>
          </a:bodyPr>
          <a:lstStyle/>
          <a:p>
            <a:pPr algn="ctr"/>
            <a:r>
              <a:rPr lang="zh-CN" altLang="en-US" sz="1000" dirty="0">
                <a:latin typeface="Times New Roman" panose="02020603050405020304" pitchFamily="18" charset="0"/>
                <a:ea typeface="SimSun" panose="02010600030101010101" pitchFamily="2" charset="-122"/>
                <a:cs typeface="Times New Roman" panose="02020603050405020304" pitchFamily="18" charset="0"/>
              </a:rPr>
              <a:t>观测点有误差</a:t>
            </a:r>
            <a:endParaRPr lang="zh-CN" altLang="en-US" sz="1000" dirty="0"/>
          </a:p>
        </p:txBody>
      </p:sp>
      <p:sp>
        <p:nvSpPr>
          <p:cNvPr id="12" name="文本框 11">
            <a:extLst>
              <a:ext uri="{FF2B5EF4-FFF2-40B4-BE49-F238E27FC236}">
                <a16:creationId xmlns:a16="http://schemas.microsoft.com/office/drawing/2014/main" id="{A4672E95-1E03-F649-B88B-B7AB0EC400AF}"/>
              </a:ext>
            </a:extLst>
          </p:cNvPr>
          <p:cNvSpPr txBox="1"/>
          <p:nvPr/>
        </p:nvSpPr>
        <p:spPr>
          <a:xfrm>
            <a:off x="442539" y="3270850"/>
            <a:ext cx="825867" cy="400110"/>
          </a:xfrm>
          <a:prstGeom prst="rect">
            <a:avLst/>
          </a:prstGeom>
          <a:noFill/>
        </p:spPr>
        <p:txBody>
          <a:bodyPr wrap="none" rtlCol="0">
            <a:spAutoFit/>
          </a:bodyPr>
          <a:lstStyle/>
          <a:p>
            <a:pPr algn="ctr"/>
            <a:r>
              <a:rPr kumimoji="1" lang="zh-CN" altLang="en-US" sz="1000" dirty="0"/>
              <a:t>拉格朗日</a:t>
            </a:r>
            <a:endParaRPr kumimoji="1" lang="en-US" altLang="zh-CN" sz="1000" dirty="0"/>
          </a:p>
          <a:p>
            <a:pPr algn="ctr"/>
            <a:r>
              <a:rPr kumimoji="1" lang="zh-CN" altLang="en-US" sz="1000" dirty="0"/>
              <a:t>多项式插值</a:t>
            </a:r>
          </a:p>
        </p:txBody>
      </p:sp>
      <p:sp>
        <p:nvSpPr>
          <p:cNvPr id="14" name="文本框 13">
            <a:extLst>
              <a:ext uri="{FF2B5EF4-FFF2-40B4-BE49-F238E27FC236}">
                <a16:creationId xmlns:a16="http://schemas.microsoft.com/office/drawing/2014/main" id="{2616D863-B4E5-6C4A-9066-0A031F6764FB}"/>
              </a:ext>
            </a:extLst>
          </p:cNvPr>
          <p:cNvSpPr txBox="1"/>
          <p:nvPr/>
        </p:nvSpPr>
        <p:spPr>
          <a:xfrm>
            <a:off x="1985181" y="3261102"/>
            <a:ext cx="569387" cy="400110"/>
          </a:xfrm>
          <a:prstGeom prst="rect">
            <a:avLst/>
          </a:prstGeom>
          <a:noFill/>
        </p:spPr>
        <p:txBody>
          <a:bodyPr wrap="none" rtlCol="0">
            <a:spAutoFit/>
          </a:bodyPr>
          <a:lstStyle/>
          <a:p>
            <a:r>
              <a:rPr kumimoji="1" lang="zh-CN" altLang="en-US" sz="1000" dirty="0"/>
              <a:t>分段低</a:t>
            </a:r>
            <a:endParaRPr kumimoji="1" lang="en-US" altLang="zh-CN" sz="1000" dirty="0"/>
          </a:p>
          <a:p>
            <a:r>
              <a:rPr kumimoji="1" lang="zh-CN" altLang="en-US" sz="1000" dirty="0"/>
              <a:t>次插值</a:t>
            </a:r>
          </a:p>
        </p:txBody>
      </p:sp>
      <p:cxnSp>
        <p:nvCxnSpPr>
          <p:cNvPr id="16" name="直线箭头连接符 15">
            <a:extLst>
              <a:ext uri="{FF2B5EF4-FFF2-40B4-BE49-F238E27FC236}">
                <a16:creationId xmlns:a16="http://schemas.microsoft.com/office/drawing/2014/main" id="{9421B650-8946-4740-859E-D8A46B1223EB}"/>
              </a:ext>
            </a:extLst>
          </p:cNvPr>
          <p:cNvCxnSpPr>
            <a:cxnSpLocks/>
            <a:stCxn id="12" idx="3"/>
            <a:endCxn id="14" idx="1"/>
          </p:cNvCxnSpPr>
          <p:nvPr/>
        </p:nvCxnSpPr>
        <p:spPr>
          <a:xfrm flipV="1">
            <a:off x="1268406" y="3461157"/>
            <a:ext cx="716775" cy="974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4A18FAC-358E-1140-B530-F82FD8FF6AB4}"/>
              </a:ext>
            </a:extLst>
          </p:cNvPr>
          <p:cNvSpPr txBox="1"/>
          <p:nvPr/>
        </p:nvSpPr>
        <p:spPr>
          <a:xfrm>
            <a:off x="1185378" y="3195120"/>
            <a:ext cx="793217" cy="246221"/>
          </a:xfrm>
          <a:prstGeom prst="rect">
            <a:avLst/>
          </a:prstGeom>
          <a:noFill/>
        </p:spPr>
        <p:txBody>
          <a:bodyPr wrap="square" rtlCol="0">
            <a:spAutoFit/>
          </a:bodyPr>
          <a:lstStyle/>
          <a:p>
            <a:r>
              <a:rPr lang="en" altLang="zh-CN" sz="1000" dirty="0">
                <a:solidFill>
                  <a:srgbClr val="191B1F"/>
                </a:solidFill>
                <a:latin typeface="Times New Roman" panose="02020603050405020304" pitchFamily="18" charset="0"/>
                <a:cs typeface="Times New Roman" panose="02020603050405020304" pitchFamily="18" charset="0"/>
              </a:rPr>
              <a:t>Runge</a:t>
            </a:r>
            <a:r>
              <a:rPr kumimoji="1" lang="zh-CN" altLang="en-US" sz="1000" dirty="0"/>
              <a:t>现象</a:t>
            </a:r>
          </a:p>
        </p:txBody>
      </p:sp>
      <p:sp>
        <p:nvSpPr>
          <p:cNvPr id="20" name="文本框 19">
            <a:extLst>
              <a:ext uri="{FF2B5EF4-FFF2-40B4-BE49-F238E27FC236}">
                <a16:creationId xmlns:a16="http://schemas.microsoft.com/office/drawing/2014/main" id="{1F11FD53-FCC7-4640-B8AA-5F83BC17718E}"/>
              </a:ext>
            </a:extLst>
          </p:cNvPr>
          <p:cNvSpPr txBox="1"/>
          <p:nvPr/>
        </p:nvSpPr>
        <p:spPr>
          <a:xfrm>
            <a:off x="1233174" y="3470905"/>
            <a:ext cx="697627" cy="246221"/>
          </a:xfrm>
          <a:prstGeom prst="rect">
            <a:avLst/>
          </a:prstGeom>
          <a:noFill/>
        </p:spPr>
        <p:txBody>
          <a:bodyPr wrap="none" rtlCol="0">
            <a:spAutoFit/>
          </a:bodyPr>
          <a:lstStyle/>
          <a:p>
            <a:r>
              <a:rPr kumimoji="1" lang="zh-CN" altLang="en-US" sz="1000" dirty="0"/>
              <a:t>复杂度高</a:t>
            </a:r>
          </a:p>
        </p:txBody>
      </p:sp>
      <p:sp>
        <p:nvSpPr>
          <p:cNvPr id="21" name="文本框 20">
            <a:extLst>
              <a:ext uri="{FF2B5EF4-FFF2-40B4-BE49-F238E27FC236}">
                <a16:creationId xmlns:a16="http://schemas.microsoft.com/office/drawing/2014/main" id="{DD0F77B4-4F3A-104C-90CD-ED21080CA72B}"/>
              </a:ext>
            </a:extLst>
          </p:cNvPr>
          <p:cNvSpPr txBox="1"/>
          <p:nvPr/>
        </p:nvSpPr>
        <p:spPr>
          <a:xfrm>
            <a:off x="2899711" y="3147814"/>
            <a:ext cx="954107" cy="246221"/>
          </a:xfrm>
          <a:prstGeom prst="rect">
            <a:avLst/>
          </a:prstGeom>
          <a:noFill/>
        </p:spPr>
        <p:txBody>
          <a:bodyPr wrap="none" rtlCol="0">
            <a:spAutoFit/>
          </a:bodyPr>
          <a:lstStyle/>
          <a:p>
            <a:r>
              <a:rPr kumimoji="1" lang="zh-CN" altLang="en-US" sz="1000" dirty="0"/>
              <a:t>分段线性插值</a:t>
            </a:r>
          </a:p>
        </p:txBody>
      </p:sp>
      <p:sp>
        <p:nvSpPr>
          <p:cNvPr id="22" name="文本框 21">
            <a:extLst>
              <a:ext uri="{FF2B5EF4-FFF2-40B4-BE49-F238E27FC236}">
                <a16:creationId xmlns:a16="http://schemas.microsoft.com/office/drawing/2014/main" id="{67336214-1FF1-DE41-B7C5-3EC210F61108}"/>
              </a:ext>
            </a:extLst>
          </p:cNvPr>
          <p:cNvSpPr txBox="1"/>
          <p:nvPr/>
        </p:nvSpPr>
        <p:spPr>
          <a:xfrm>
            <a:off x="2899711" y="3573134"/>
            <a:ext cx="954107" cy="246221"/>
          </a:xfrm>
          <a:prstGeom prst="rect">
            <a:avLst/>
          </a:prstGeom>
          <a:noFill/>
        </p:spPr>
        <p:txBody>
          <a:bodyPr wrap="none" rtlCol="0">
            <a:spAutoFit/>
          </a:bodyPr>
          <a:lstStyle/>
          <a:p>
            <a:r>
              <a:rPr kumimoji="1" lang="zh-CN" altLang="en-US" sz="1000" dirty="0"/>
              <a:t>三次样条插值</a:t>
            </a:r>
          </a:p>
        </p:txBody>
      </p:sp>
      <p:cxnSp>
        <p:nvCxnSpPr>
          <p:cNvPr id="23" name="直线箭头连接符 22">
            <a:extLst>
              <a:ext uri="{FF2B5EF4-FFF2-40B4-BE49-F238E27FC236}">
                <a16:creationId xmlns:a16="http://schemas.microsoft.com/office/drawing/2014/main" id="{70FC0430-2EF7-CF45-9C0F-26D6CFF980F5}"/>
              </a:ext>
            </a:extLst>
          </p:cNvPr>
          <p:cNvCxnSpPr>
            <a:cxnSpLocks/>
            <a:stCxn id="14" idx="3"/>
            <a:endCxn id="21" idx="1"/>
          </p:cNvCxnSpPr>
          <p:nvPr/>
        </p:nvCxnSpPr>
        <p:spPr>
          <a:xfrm flipV="1">
            <a:off x="2554568" y="3270925"/>
            <a:ext cx="345143" cy="19023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9F478389-D56B-DC40-9F6F-5042D40B4863}"/>
              </a:ext>
            </a:extLst>
          </p:cNvPr>
          <p:cNvCxnSpPr>
            <a:cxnSpLocks/>
            <a:stCxn id="14" idx="3"/>
            <a:endCxn id="22" idx="1"/>
          </p:cNvCxnSpPr>
          <p:nvPr/>
        </p:nvCxnSpPr>
        <p:spPr>
          <a:xfrm>
            <a:off x="2554568" y="3461157"/>
            <a:ext cx="345143" cy="235088"/>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CB398889-876A-B842-A602-DEF397F91B7D}"/>
              </a:ext>
            </a:extLst>
          </p:cNvPr>
          <p:cNvCxnSpPr>
            <a:cxnSpLocks/>
            <a:stCxn id="21" idx="2"/>
            <a:endCxn id="22" idx="0"/>
          </p:cNvCxnSpPr>
          <p:nvPr/>
        </p:nvCxnSpPr>
        <p:spPr>
          <a:xfrm>
            <a:off x="3376765" y="3394035"/>
            <a:ext cx="0" cy="1790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54F8A8A-0B5A-AD46-8701-E170DE8929C1}"/>
              </a:ext>
            </a:extLst>
          </p:cNvPr>
          <p:cNvSpPr txBox="1"/>
          <p:nvPr/>
        </p:nvSpPr>
        <p:spPr>
          <a:xfrm>
            <a:off x="3368166" y="3348306"/>
            <a:ext cx="697627" cy="246221"/>
          </a:xfrm>
          <a:prstGeom prst="rect">
            <a:avLst/>
          </a:prstGeom>
          <a:noFill/>
        </p:spPr>
        <p:txBody>
          <a:bodyPr wrap="none" rtlCol="0">
            <a:spAutoFit/>
          </a:bodyPr>
          <a:lstStyle/>
          <a:p>
            <a:r>
              <a:rPr kumimoji="1" lang="zh-CN" altLang="en-US" sz="1000" dirty="0"/>
              <a:t>光滑性差</a:t>
            </a:r>
          </a:p>
        </p:txBody>
      </p:sp>
      <p:sp>
        <p:nvSpPr>
          <p:cNvPr id="41" name="文本框 40">
            <a:extLst>
              <a:ext uri="{FF2B5EF4-FFF2-40B4-BE49-F238E27FC236}">
                <a16:creationId xmlns:a16="http://schemas.microsoft.com/office/drawing/2014/main" id="{F774E62F-B06F-E042-A008-77C7C8EECD13}"/>
              </a:ext>
            </a:extLst>
          </p:cNvPr>
          <p:cNvSpPr txBox="1"/>
          <p:nvPr/>
        </p:nvSpPr>
        <p:spPr>
          <a:xfrm>
            <a:off x="470283" y="4022476"/>
            <a:ext cx="1460518" cy="707886"/>
          </a:xfrm>
          <a:prstGeom prst="rect">
            <a:avLst/>
          </a:prstGeom>
          <a:noFill/>
        </p:spPr>
        <p:txBody>
          <a:bodyPr wrap="square">
            <a:spAutoFit/>
          </a:bodyPr>
          <a:lstStyle/>
          <a:p>
            <a:r>
              <a:rPr kumimoji="1" lang="zh-CN" altLang="en-US" sz="1000" dirty="0">
                <a:solidFill>
                  <a:srgbClr val="C00000"/>
                </a:solidFill>
              </a:rPr>
              <a:t>一维分段插值</a:t>
            </a:r>
            <a:endParaRPr kumimoji="1" lang="en-US" altLang="zh-CN" sz="1000" dirty="0">
              <a:solidFill>
                <a:srgbClr val="C00000"/>
              </a:solidFill>
            </a:endParaRPr>
          </a:p>
          <a:p>
            <a:pPr marL="171450" indent="-171450">
              <a:buFont typeface="Arial" panose="020B0604020202020204" pitchFamily="34" charset="0"/>
              <a:buChar char="•"/>
            </a:pPr>
            <a:r>
              <a:rPr kumimoji="1" lang="zh-CN" altLang="en-US" sz="1000" dirty="0">
                <a:solidFill>
                  <a:srgbClr val="0012FE"/>
                </a:solidFill>
              </a:rPr>
              <a:t>神经网络激活函数</a:t>
            </a:r>
            <a:endParaRPr kumimoji="1" lang="en-US" altLang="zh-CN" sz="1000" dirty="0">
              <a:solidFill>
                <a:srgbClr val="0012FE"/>
              </a:solidFill>
            </a:endParaRPr>
          </a:p>
          <a:p>
            <a:pPr marL="171450" indent="-171450">
              <a:buFont typeface="Arial" panose="020B0604020202020204" pitchFamily="34" charset="0"/>
              <a:buChar char="•"/>
            </a:pPr>
            <a:r>
              <a:rPr kumimoji="1" lang="zh-CN" altLang="en-US" sz="1000" dirty="0">
                <a:solidFill>
                  <a:srgbClr val="0012FE"/>
                </a:solidFill>
              </a:rPr>
              <a:t>色调映射</a:t>
            </a:r>
            <a:endParaRPr kumimoji="1" lang="en-US" altLang="zh-CN" sz="1000" dirty="0">
              <a:solidFill>
                <a:srgbClr val="0012FE"/>
              </a:solidFill>
            </a:endParaRPr>
          </a:p>
          <a:p>
            <a:pPr marL="171450" indent="-171450">
              <a:buFont typeface="Arial" panose="020B0604020202020204" pitchFamily="34" charset="0"/>
              <a:buChar char="•"/>
            </a:pPr>
            <a:r>
              <a:rPr kumimoji="1" lang="zh-CN" altLang="en-US" sz="1000" dirty="0">
                <a:solidFill>
                  <a:srgbClr val="0012FE"/>
                </a:solidFill>
              </a:rPr>
              <a:t>色彩增强</a:t>
            </a:r>
          </a:p>
        </p:txBody>
      </p:sp>
      <p:sp>
        <p:nvSpPr>
          <p:cNvPr id="42" name="文本框 41">
            <a:extLst>
              <a:ext uri="{FF2B5EF4-FFF2-40B4-BE49-F238E27FC236}">
                <a16:creationId xmlns:a16="http://schemas.microsoft.com/office/drawing/2014/main" id="{F3FEA155-9AAD-C743-A8E0-23DFD5F0DC8E}"/>
              </a:ext>
            </a:extLst>
          </p:cNvPr>
          <p:cNvSpPr txBox="1"/>
          <p:nvPr/>
        </p:nvSpPr>
        <p:spPr>
          <a:xfrm>
            <a:off x="2471234" y="4022476"/>
            <a:ext cx="2532814" cy="861774"/>
          </a:xfrm>
          <a:prstGeom prst="rect">
            <a:avLst/>
          </a:prstGeom>
          <a:noFill/>
        </p:spPr>
        <p:txBody>
          <a:bodyPr wrap="square">
            <a:spAutoFit/>
          </a:bodyPr>
          <a:lstStyle/>
          <a:p>
            <a:r>
              <a:rPr kumimoji="1" lang="zh-CN" altLang="en-US" sz="1000" dirty="0">
                <a:solidFill>
                  <a:srgbClr val="C00000"/>
                </a:solidFill>
              </a:rPr>
              <a:t>二维分段插值</a:t>
            </a:r>
            <a:endParaRPr kumimoji="1" lang="en-US" altLang="zh-CN" sz="1000" dirty="0">
              <a:solidFill>
                <a:srgbClr val="C00000"/>
              </a:solidFill>
            </a:endParaRPr>
          </a:p>
          <a:p>
            <a:pPr marL="171450" indent="-171450">
              <a:buFont typeface="Arial" panose="020B0604020202020204" pitchFamily="34" charset="0"/>
              <a:buChar char="•"/>
            </a:pPr>
            <a:r>
              <a:rPr kumimoji="1" lang="zh-CN" altLang="en-US" sz="1000" dirty="0">
                <a:solidFill>
                  <a:srgbClr val="0012FE"/>
                </a:solidFill>
              </a:rPr>
              <a:t>图像插值（</a:t>
            </a:r>
            <a:r>
              <a:rPr kumimoji="1" lang="en-US" altLang="zh-CN" sz="1000" dirty="0">
                <a:solidFill>
                  <a:srgbClr val="0012FE"/>
                </a:solidFill>
              </a:rPr>
              <a:t>bilinear</a:t>
            </a:r>
            <a:r>
              <a:rPr kumimoji="1" lang="zh-CN" altLang="en-US" sz="1000" dirty="0">
                <a:solidFill>
                  <a:srgbClr val="0012FE"/>
                </a:solidFill>
              </a:rPr>
              <a:t>、</a:t>
            </a:r>
            <a:r>
              <a:rPr kumimoji="1" lang="en-US" altLang="zh-CN" sz="1000" dirty="0">
                <a:solidFill>
                  <a:srgbClr val="0012FE"/>
                </a:solidFill>
              </a:rPr>
              <a:t>bicubic</a:t>
            </a:r>
            <a:r>
              <a:rPr kumimoji="1" lang="zh-CN" altLang="en-US" sz="1000" dirty="0">
                <a:solidFill>
                  <a:srgbClr val="0012FE"/>
                </a:solidFill>
              </a:rPr>
              <a:t>）</a:t>
            </a:r>
            <a:endParaRPr kumimoji="1" lang="en-US" altLang="zh-CN" sz="1000" dirty="0">
              <a:solidFill>
                <a:srgbClr val="0012FE"/>
              </a:solidFill>
            </a:endParaRPr>
          </a:p>
          <a:p>
            <a:pPr marL="171450" indent="-171450">
              <a:buFont typeface="Arial" panose="020B0604020202020204" pitchFamily="34" charset="0"/>
              <a:buChar char="•"/>
            </a:pPr>
            <a:r>
              <a:rPr kumimoji="1" lang="zh-CN" altLang="en-US" sz="1000" dirty="0">
                <a:solidFill>
                  <a:srgbClr val="0012FE"/>
                </a:solidFill>
              </a:rPr>
              <a:t>相机去马赛克</a:t>
            </a:r>
            <a:endParaRPr kumimoji="1" lang="en-US" altLang="zh-CN" sz="1000" dirty="0">
              <a:solidFill>
                <a:srgbClr val="0012FE"/>
              </a:solidFill>
            </a:endParaRPr>
          </a:p>
          <a:p>
            <a:pPr marL="171450" indent="-171450">
              <a:buFont typeface="Arial" panose="020B0604020202020204" pitchFamily="34" charset="0"/>
              <a:buChar char="•"/>
            </a:pPr>
            <a:r>
              <a:rPr kumimoji="1" lang="zh-CN" altLang="en-US" sz="1000" dirty="0">
                <a:solidFill>
                  <a:srgbClr val="0012FE"/>
                </a:solidFill>
              </a:rPr>
              <a:t>神经网络上采样（</a:t>
            </a:r>
            <a:r>
              <a:rPr kumimoji="1" lang="en-US" altLang="zh-CN" sz="1000" dirty="0">
                <a:solidFill>
                  <a:srgbClr val="0012FE"/>
                </a:solidFill>
              </a:rPr>
              <a:t>Transposed</a:t>
            </a:r>
            <a:r>
              <a:rPr kumimoji="1" lang="zh-CN" altLang="en-US" sz="1000" dirty="0">
                <a:solidFill>
                  <a:srgbClr val="0012FE"/>
                </a:solidFill>
              </a:rPr>
              <a:t> </a:t>
            </a:r>
            <a:r>
              <a:rPr kumimoji="1" lang="en-US" altLang="zh-CN" sz="1000" dirty="0">
                <a:solidFill>
                  <a:srgbClr val="0012FE"/>
                </a:solidFill>
              </a:rPr>
              <a:t>Conv</a:t>
            </a:r>
            <a:r>
              <a:rPr kumimoji="1" lang="zh-CN" altLang="en-US" sz="1000" dirty="0">
                <a:solidFill>
                  <a:srgbClr val="0012FE"/>
                </a:solidFill>
              </a:rPr>
              <a:t>、</a:t>
            </a:r>
            <a:r>
              <a:rPr kumimoji="1" lang="en-US" altLang="zh-CN" sz="1000" dirty="0" err="1">
                <a:solidFill>
                  <a:srgbClr val="0012FE"/>
                </a:solidFill>
              </a:rPr>
              <a:t>Nearest+Conv</a:t>
            </a:r>
            <a:r>
              <a:rPr kumimoji="1" lang="zh-CN" altLang="en-US" sz="1000" dirty="0">
                <a:solidFill>
                  <a:srgbClr val="0012FE"/>
                </a:solidFill>
              </a:rPr>
              <a:t>）</a:t>
            </a:r>
          </a:p>
        </p:txBody>
      </p:sp>
    </p:spTree>
    <p:extLst>
      <p:ext uri="{BB962C8B-B14F-4D97-AF65-F5344CB8AC3E}">
        <p14:creationId xmlns:p14="http://schemas.microsoft.com/office/powerpoint/2010/main" val="367753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4"/>
          <a:stretch>
            <a:fillRect/>
          </a:stretch>
        </p:blipFill>
        <p:spPr>
          <a:xfrm>
            <a:off x="645319" y="-1557337"/>
            <a:ext cx="3547110" cy="3273266"/>
          </a:xfrm>
          <a:prstGeom prst="rect">
            <a:avLst/>
          </a:prstGeom>
        </p:spPr>
      </p:pic>
      <p:pic>
        <p:nvPicPr>
          <p:cNvPr id="8" name="图片 7" descr="logo-05"/>
          <p:cNvPicPr>
            <a:picLocks noChangeAspect="1"/>
          </p:cNvPicPr>
          <p:nvPr/>
        </p:nvPicPr>
        <p:blipFill>
          <a:blip r:embed="rId4"/>
          <a:stretch>
            <a:fillRect/>
          </a:stretch>
        </p:blipFill>
        <p:spPr>
          <a:xfrm rot="9900000">
            <a:off x="5019675" y="3345181"/>
            <a:ext cx="3547110" cy="3273266"/>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934091"/>
            <a:ext cx="9144000" cy="3241835"/>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a:extLst>
              <a:ext uri="{FF2B5EF4-FFF2-40B4-BE49-F238E27FC236}">
                <a16:creationId xmlns:a16="http://schemas.microsoft.com/office/drawing/2014/main" id="{C8FBB36E-663C-4271-8F1D-D8EB45B4498C}"/>
              </a:ext>
            </a:extLst>
          </p:cNvPr>
          <p:cNvSpPr/>
          <p:nvPr/>
        </p:nvSpPr>
        <p:spPr>
          <a:xfrm>
            <a:off x="0" y="920591"/>
            <a:ext cx="9143998" cy="27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a:extLst>
              <a:ext uri="{FF2B5EF4-FFF2-40B4-BE49-F238E27FC236}">
                <a16:creationId xmlns:a16="http://schemas.microsoft.com/office/drawing/2014/main" id="{A0999622-0D78-47FA-A6E4-A22DABBEBBE4}"/>
              </a:ext>
            </a:extLst>
          </p:cNvPr>
          <p:cNvSpPr/>
          <p:nvPr/>
        </p:nvSpPr>
        <p:spPr>
          <a:xfrm>
            <a:off x="0" y="4135426"/>
            <a:ext cx="9143998" cy="27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ext Box 2">
            <a:extLst>
              <a:ext uri="{FF2B5EF4-FFF2-40B4-BE49-F238E27FC236}">
                <a16:creationId xmlns:a16="http://schemas.microsoft.com/office/drawing/2014/main" id="{B33CADC1-16DF-2C4C-C2B1-6EA3DB20593C}"/>
              </a:ext>
            </a:extLst>
          </p:cNvPr>
          <p:cNvSpPr txBox="1"/>
          <p:nvPr/>
        </p:nvSpPr>
        <p:spPr>
          <a:xfrm>
            <a:off x="3181504" y="1200243"/>
            <a:ext cx="2570003" cy="57624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50000"/>
              </a:lnSpc>
              <a:spcBef>
                <a:spcPct val="50000"/>
              </a:spcBef>
              <a:buNone/>
            </a:pPr>
            <a:r>
              <a:rPr lang="zh-CN" altLang="en-US" sz="2400" dirty="0">
                <a:solidFill>
                  <a:srgbClr val="6E0F6D"/>
                </a:solidFill>
                <a:latin typeface="宋体" panose="02010600030101010101" pitchFamily="2" charset="-122"/>
                <a:ea typeface="宋体" panose="02010600030101010101" pitchFamily="2" charset="-122"/>
              </a:rPr>
              <a:t>相关性分析法</a:t>
            </a:r>
            <a:endParaRPr lang="zh-CN" altLang="en-US" sz="3200" dirty="0">
              <a:solidFill>
                <a:srgbClr val="E03E36"/>
              </a:solidFill>
              <a:latin typeface="Times New Roman" panose="02020603050405020304" pitchFamily="18" charset="0"/>
              <a:ea typeface="黑体" panose="02010609060101010101" pitchFamily="49" charset="-122"/>
            </a:endParaRPr>
          </a:p>
        </p:txBody>
      </p:sp>
      <p:sp>
        <p:nvSpPr>
          <p:cNvPr id="3" name="Rectangle 4">
            <a:extLst>
              <a:ext uri="{FF2B5EF4-FFF2-40B4-BE49-F238E27FC236}">
                <a16:creationId xmlns:a16="http://schemas.microsoft.com/office/drawing/2014/main" id="{6C4FB399-A635-3D31-69B5-61A6FC045018}"/>
              </a:ext>
            </a:extLst>
          </p:cNvPr>
          <p:cNvSpPr>
            <a:spLocks noChangeArrowheads="1"/>
          </p:cNvSpPr>
          <p:nvPr/>
        </p:nvSpPr>
        <p:spPr bwMode="auto">
          <a:xfrm>
            <a:off x="3043599" y="1872612"/>
            <a:ext cx="2845811" cy="2106131"/>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fontAlgn="base">
              <a:lnSpc>
                <a:spcPct val="150000"/>
              </a:lnSpc>
              <a:spcBef>
                <a:spcPct val="0"/>
              </a:spcBef>
              <a:spcAft>
                <a:spcPct val="0"/>
              </a:spcAft>
              <a:buFontTx/>
              <a:buNone/>
            </a:pPr>
            <a:r>
              <a:rPr lang="zh-CN" altLang="en-US" sz="1800" dirty="0">
                <a:solidFill>
                  <a:srgbClr val="630D5F"/>
                </a:solidFill>
                <a:latin typeface="宋体" panose="02010600030101010101" pitchFamily="2" charset="-122"/>
                <a:cs typeface="Times New Roman" panose="02020603050405020304" pitchFamily="18" charset="0"/>
              </a:rPr>
              <a:t>一、问题的提出 </a:t>
            </a:r>
          </a:p>
          <a:p>
            <a:pPr marL="0" fontAlgn="base">
              <a:lnSpc>
                <a:spcPct val="150000"/>
              </a:lnSpc>
              <a:spcBef>
                <a:spcPct val="0"/>
              </a:spcBef>
              <a:spcAft>
                <a:spcPct val="0"/>
              </a:spcAft>
              <a:buFontTx/>
              <a:buNone/>
            </a:pPr>
            <a:r>
              <a:rPr lang="zh-CN" altLang="en-US" sz="1800" dirty="0">
                <a:solidFill>
                  <a:srgbClr val="630D5F"/>
                </a:solidFill>
                <a:latin typeface="宋体" panose="02010600030101010101" pitchFamily="2" charset="-122"/>
                <a:cs typeface="Times New Roman" panose="02020603050405020304" pitchFamily="18" charset="0"/>
              </a:rPr>
              <a:t>二、相关关系的概念 </a:t>
            </a:r>
          </a:p>
          <a:p>
            <a:pPr marL="0" fontAlgn="base">
              <a:lnSpc>
                <a:spcPct val="150000"/>
              </a:lnSpc>
              <a:spcBef>
                <a:spcPct val="0"/>
              </a:spcBef>
              <a:spcAft>
                <a:spcPct val="0"/>
              </a:spcAft>
              <a:buFontTx/>
              <a:buNone/>
            </a:pPr>
            <a:r>
              <a:rPr lang="zh-CN" altLang="en-US" sz="1800" dirty="0">
                <a:solidFill>
                  <a:srgbClr val="630D5F"/>
                </a:solidFill>
                <a:latin typeface="宋体" panose="02010600030101010101" pitchFamily="2" charset="-122"/>
                <a:cs typeface="Times New Roman" panose="02020603050405020304" pitchFamily="18" charset="0"/>
              </a:rPr>
              <a:t>三、相关关系的种类 </a:t>
            </a:r>
          </a:p>
          <a:p>
            <a:pPr marL="0" fontAlgn="base">
              <a:lnSpc>
                <a:spcPct val="150000"/>
              </a:lnSpc>
              <a:spcBef>
                <a:spcPct val="0"/>
              </a:spcBef>
              <a:spcAft>
                <a:spcPct val="0"/>
              </a:spcAft>
              <a:buFontTx/>
              <a:buNone/>
            </a:pPr>
            <a:r>
              <a:rPr lang="zh-CN" altLang="en-US" sz="1800" dirty="0">
                <a:solidFill>
                  <a:srgbClr val="630D5F"/>
                </a:solidFill>
                <a:latin typeface="宋体" panose="02010600030101010101" pitchFamily="2" charset="-122"/>
                <a:cs typeface="Times New Roman" panose="02020603050405020304" pitchFamily="18" charset="0"/>
              </a:rPr>
              <a:t>四、三种相关系数</a:t>
            </a:r>
            <a:endParaRPr lang="en-US" altLang="zh-CN" sz="1800" dirty="0">
              <a:solidFill>
                <a:srgbClr val="630D5F"/>
              </a:solidFill>
              <a:latin typeface="宋体" panose="02010600030101010101" pitchFamily="2" charset="-122"/>
              <a:cs typeface="Times New Roman" panose="02020603050405020304" pitchFamily="18" charset="0"/>
            </a:endParaRPr>
          </a:p>
          <a:p>
            <a:pPr marL="0" fontAlgn="base">
              <a:lnSpc>
                <a:spcPct val="150000"/>
              </a:lnSpc>
              <a:spcBef>
                <a:spcPct val="0"/>
              </a:spcBef>
              <a:spcAft>
                <a:spcPct val="0"/>
              </a:spcAft>
              <a:buFontTx/>
              <a:buNone/>
            </a:pPr>
            <a:r>
              <a:rPr lang="zh-CN" altLang="en-US" sz="1800" dirty="0">
                <a:solidFill>
                  <a:srgbClr val="630D5F"/>
                </a:solidFill>
                <a:latin typeface="宋体" panose="02010600030101010101" pitchFamily="2" charset="-122"/>
                <a:cs typeface="Times New Roman" panose="02020603050405020304" pitchFamily="18" charset="0"/>
              </a:rPr>
              <a:t>五、应用</a:t>
            </a:r>
          </a:p>
        </p:txBody>
      </p:sp>
    </p:spTree>
    <p:custDataLst>
      <p:tags r:id="rId1"/>
    </p:custDataLst>
    <p:extLst>
      <p:ext uri="{BB962C8B-B14F-4D97-AF65-F5344CB8AC3E}">
        <p14:creationId xmlns:p14="http://schemas.microsoft.com/office/powerpoint/2010/main" val="2356926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33</a:t>
            </a:fld>
            <a:endParaRPr lang="zh-CN" altLang="en-US" dirty="0">
              <a:solidFill>
                <a:prstClr val="black">
                  <a:tint val="75000"/>
                </a:prstClr>
              </a:solidFill>
            </a:endParaRPr>
          </a:p>
        </p:txBody>
      </p:sp>
      <p:sp>
        <p:nvSpPr>
          <p:cNvPr id="10" name="Rectangle 8">
            <a:extLst>
              <a:ext uri="{FF2B5EF4-FFF2-40B4-BE49-F238E27FC236}">
                <a16:creationId xmlns:a16="http://schemas.microsoft.com/office/drawing/2014/main" id="{08B4FDDD-DD67-46A0-A95D-A4E5A2997F15}"/>
              </a:ext>
            </a:extLst>
          </p:cNvPr>
          <p:cNvSpPr>
            <a:spLocks noChangeArrowheads="1"/>
          </p:cNvSpPr>
          <p:nvPr/>
        </p:nvSpPr>
        <p:spPr bwMode="auto">
          <a:xfrm>
            <a:off x="323528" y="123478"/>
            <a:ext cx="2350323" cy="559769"/>
          </a:xfrm>
          <a:prstGeom prst="rect">
            <a:avLst/>
          </a:prstGeom>
          <a:noFill/>
          <a:ln>
            <a:noFill/>
          </a:ln>
          <a:effectLst/>
        </p:spPr>
        <p:txBody>
          <a:bodyPr wrap="none">
            <a:spAutoFit/>
          </a:bodyPr>
          <a:lstStyle/>
          <a:p>
            <a:pPr fontAlgn="base">
              <a:lnSpc>
                <a:spcPct val="150000"/>
              </a:lnSpc>
              <a:spcBef>
                <a:spcPct val="0"/>
              </a:spcBef>
              <a:spcAft>
                <a:spcPct val="0"/>
              </a:spcAft>
              <a:defRPr/>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一、问题的提出</a:t>
            </a:r>
          </a:p>
        </p:txBody>
      </p:sp>
      <p:sp>
        <p:nvSpPr>
          <p:cNvPr id="12" name="文本框 11">
            <a:extLst>
              <a:ext uri="{FF2B5EF4-FFF2-40B4-BE49-F238E27FC236}">
                <a16:creationId xmlns:a16="http://schemas.microsoft.com/office/drawing/2014/main" id="{A3CDA1AA-FE78-F047-8985-5B160B49CF28}"/>
              </a:ext>
            </a:extLst>
          </p:cNvPr>
          <p:cNvSpPr txBox="1"/>
          <p:nvPr/>
        </p:nvSpPr>
        <p:spPr>
          <a:xfrm>
            <a:off x="2533327" y="4290650"/>
            <a:ext cx="1468351"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Correlation</a:t>
            </a:r>
            <a:r>
              <a:rPr kumimoji="1" lang="zh-CN" altLang="en-US" dirty="0">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E85B19D0-1C60-1449-9B6B-3141B2B4BA70}"/>
              </a:ext>
            </a:extLst>
          </p:cNvPr>
          <p:cNvSpPr txBox="1"/>
          <p:nvPr/>
        </p:nvSpPr>
        <p:spPr>
          <a:xfrm>
            <a:off x="107504" y="2423613"/>
            <a:ext cx="1569660" cy="369332"/>
          </a:xfrm>
          <a:prstGeom prst="rect">
            <a:avLst/>
          </a:prstGeom>
          <a:noFill/>
        </p:spPr>
        <p:txBody>
          <a:bodyPr wrap="none" rtlCol="0">
            <a:spAutoFit/>
          </a:bodyPr>
          <a:lstStyle/>
          <a:p>
            <a:r>
              <a:rPr kumimoji="1" lang="zh-CN" altLang="en-US" dirty="0"/>
              <a:t>蝴蝶翅膀震动</a:t>
            </a:r>
          </a:p>
        </p:txBody>
      </p:sp>
      <p:sp>
        <p:nvSpPr>
          <p:cNvPr id="14" name="文本框 13">
            <a:extLst>
              <a:ext uri="{FF2B5EF4-FFF2-40B4-BE49-F238E27FC236}">
                <a16:creationId xmlns:a16="http://schemas.microsoft.com/office/drawing/2014/main" id="{9C7E27CD-64A3-644A-BA70-A1046D1FE2A2}"/>
              </a:ext>
            </a:extLst>
          </p:cNvPr>
          <p:cNvSpPr txBox="1"/>
          <p:nvPr/>
        </p:nvSpPr>
        <p:spPr>
          <a:xfrm>
            <a:off x="4909633" y="2423613"/>
            <a:ext cx="877163" cy="369332"/>
          </a:xfrm>
          <a:prstGeom prst="rect">
            <a:avLst/>
          </a:prstGeom>
          <a:noFill/>
        </p:spPr>
        <p:txBody>
          <a:bodyPr wrap="none" rtlCol="0">
            <a:spAutoFit/>
          </a:bodyPr>
          <a:lstStyle/>
          <a:p>
            <a:r>
              <a:rPr kumimoji="1" lang="zh-CN" altLang="en-US" dirty="0"/>
              <a:t>龙卷风</a:t>
            </a:r>
          </a:p>
        </p:txBody>
      </p:sp>
      <p:sp>
        <p:nvSpPr>
          <p:cNvPr id="17" name="文本框 16">
            <a:extLst>
              <a:ext uri="{FF2B5EF4-FFF2-40B4-BE49-F238E27FC236}">
                <a16:creationId xmlns:a16="http://schemas.microsoft.com/office/drawing/2014/main" id="{6B6E9575-2037-E040-9A9F-DA39CB0E614C}"/>
              </a:ext>
            </a:extLst>
          </p:cNvPr>
          <p:cNvSpPr txBox="1"/>
          <p:nvPr/>
        </p:nvSpPr>
        <p:spPr>
          <a:xfrm>
            <a:off x="6402761" y="3721263"/>
            <a:ext cx="2581596" cy="938719"/>
          </a:xfrm>
          <a:prstGeom prst="rect">
            <a:avLst/>
          </a:prstGeom>
          <a:noFill/>
        </p:spPr>
        <p:txBody>
          <a:bodyPr wrap="square">
            <a:spAutoFit/>
          </a:bodyPr>
          <a:lstStyle/>
          <a:p>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爱德华</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诺顿</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洛伦茨（英语：</a:t>
            </a:r>
            <a:r>
              <a:rPr lang="en" altLang="zh-CN" sz="1100" dirty="0">
                <a:latin typeface="Times New Roman" panose="02020603050405020304" pitchFamily="18" charset="0"/>
                <a:ea typeface="SimSun" panose="02010600030101010101" pitchFamily="2" charset="-122"/>
                <a:cs typeface="Times New Roman" panose="02020603050405020304" pitchFamily="18" charset="0"/>
              </a:rPr>
              <a:t>Edward Norton Lorenz</a:t>
            </a:r>
            <a:r>
              <a:rPr lang="zh-CN" altLang="en" sz="1100" dirty="0">
                <a:latin typeface="Times New Roman" panose="02020603050405020304" pitchFamily="18" charset="0"/>
                <a:ea typeface="SimSun" panose="02010600030101010101" pitchFamily="2" charset="-122"/>
                <a:cs typeface="Times New Roman" panose="02020603050405020304" pitchFamily="18" charset="0"/>
              </a:rPr>
              <a:t>，</a:t>
            </a:r>
            <a:r>
              <a:rPr lang="en" altLang="zh-CN" sz="1100" dirty="0">
                <a:latin typeface="Times New Roman" panose="02020603050405020304" pitchFamily="18" charset="0"/>
                <a:ea typeface="SimSun" panose="02010600030101010101" pitchFamily="2" charset="-122"/>
                <a:cs typeface="Times New Roman" panose="02020603050405020304" pitchFamily="18" charset="0"/>
              </a:rPr>
              <a:t>1917</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年</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5</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月</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23</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日－</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2008</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年</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4</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月</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16</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日），美国数学与气象学家。混沌理论之父，蝴蝶效应的发现者。</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1963</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年获美国气象学会迈辛格奖。</a:t>
            </a:r>
          </a:p>
        </p:txBody>
      </p:sp>
      <p:pic>
        <p:nvPicPr>
          <p:cNvPr id="50184" name="Picture 8">
            <a:extLst>
              <a:ext uri="{FF2B5EF4-FFF2-40B4-BE49-F238E27FC236}">
                <a16:creationId xmlns:a16="http://schemas.microsoft.com/office/drawing/2014/main" id="{D752CB6F-62B0-B043-B9EE-75D230F0A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409" y="1086681"/>
            <a:ext cx="1638300" cy="2527300"/>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AD592A20-B15E-3847-895E-C2285692D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9122" y="1221111"/>
            <a:ext cx="2896894" cy="2896894"/>
          </a:xfrm>
          <a:prstGeom prst="rect">
            <a:avLst/>
          </a:prstGeom>
        </p:spPr>
      </p:pic>
      <p:pic>
        <p:nvPicPr>
          <p:cNvPr id="50182" name="Picture 6" descr="A more spectacular and futuristic rendition of the butterfly effect: a butterfly with radiant, glowing wings is flapping on one side, surrounded by vibrant energy waves that pulse through the air. These waves, represented as luminous, high-tech lines and grids, rapidly grow in size and complexity, transforming into a massive, spiraling tornado on the other side. The tornado should have a high-tech, digital feel, with swirling winds represented by neon lights and futuristic structures caught in its spiral. The scene should feel grand and dynamic, with a sharp contrast between the tranquil, glowing butterfly and the stormy, chaotic tornado, set against a dark, sleek background that highlights the contrast between nature and technology.">
            <a:extLst>
              <a:ext uri="{FF2B5EF4-FFF2-40B4-BE49-F238E27FC236}">
                <a16:creationId xmlns:a16="http://schemas.microsoft.com/office/drawing/2014/main" id="{0AC792AE-C633-1F47-A494-5837352A9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9122" y="1221111"/>
            <a:ext cx="2896894" cy="289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99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34</a:t>
            </a:fld>
            <a:endParaRPr lang="zh-CN" altLang="en-US" dirty="0">
              <a:solidFill>
                <a:prstClr val="black">
                  <a:tint val="75000"/>
                </a:prstClr>
              </a:solidFill>
            </a:endParaRPr>
          </a:p>
        </p:txBody>
      </p:sp>
      <p:sp>
        <p:nvSpPr>
          <p:cNvPr id="2" name="Rectangle 8">
            <a:extLst>
              <a:ext uri="{FF2B5EF4-FFF2-40B4-BE49-F238E27FC236}">
                <a16:creationId xmlns:a16="http://schemas.microsoft.com/office/drawing/2014/main" id="{E61972E2-82A8-6CE2-CA47-4B1920A719E6}"/>
              </a:ext>
            </a:extLst>
          </p:cNvPr>
          <p:cNvSpPr>
            <a:spLocks noChangeArrowheads="1"/>
          </p:cNvSpPr>
          <p:nvPr/>
        </p:nvSpPr>
        <p:spPr bwMode="auto">
          <a:xfrm>
            <a:off x="323528" y="-164554"/>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二、相关关系的概念</a:t>
            </a:r>
          </a:p>
        </p:txBody>
      </p:sp>
      <p:sp>
        <p:nvSpPr>
          <p:cNvPr id="3" name="Rectangle 6">
            <a:extLst>
              <a:ext uri="{FF2B5EF4-FFF2-40B4-BE49-F238E27FC236}">
                <a16:creationId xmlns:a16="http://schemas.microsoft.com/office/drawing/2014/main" id="{3CDE2C2E-FEC5-2A94-4720-41812CE66BD7}"/>
              </a:ext>
            </a:extLst>
          </p:cNvPr>
          <p:cNvSpPr>
            <a:spLocks noChangeArrowheads="1"/>
          </p:cNvSpPr>
          <p:nvPr/>
        </p:nvSpPr>
        <p:spPr bwMode="auto">
          <a:xfrm>
            <a:off x="467545" y="840468"/>
            <a:ext cx="8219255" cy="1595871"/>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chemeClr val="accent1"/>
              </a:buClr>
              <a:buSzPct val="80000"/>
              <a:buFont typeface="Wingdings" panose="05000000000000000000" pitchFamily="2" charset="2"/>
              <a:buNone/>
            </a:pPr>
            <a:r>
              <a:rPr kumimoji="1" lang="zh-CN" altLang="en-US" sz="1800" dirty="0">
                <a:latin typeface="宋体" panose="02010600030101010101" pitchFamily="2" charset="-122"/>
              </a:rPr>
              <a:t>客观现象之间的数量联系存在着两种不同的类型：函数关系和相关关系 </a:t>
            </a:r>
            <a:endParaRPr kumimoji="1" lang="zh-CN" altLang="en-US" sz="2400" b="1" dirty="0">
              <a:latin typeface="宋体" panose="02010600030101010101" pitchFamily="2" charset="-122"/>
            </a:endParaRPr>
          </a:p>
          <a:p>
            <a:pPr eaLnBrk="1" hangingPunct="1">
              <a:buClr>
                <a:schemeClr val="accent1"/>
              </a:buClr>
              <a:buSzPct val="80000"/>
              <a:buFont typeface="Wingdings" panose="05000000000000000000" pitchFamily="2" charset="2"/>
              <a:buNone/>
            </a:pPr>
            <a:r>
              <a:rPr kumimoji="1" lang="zh-CN" altLang="en-US" sz="1800" dirty="0">
                <a:solidFill>
                  <a:srgbClr val="C00000"/>
                </a:solidFill>
                <a:latin typeface="宋体" panose="02010600030101010101" pitchFamily="2" charset="-122"/>
              </a:rPr>
              <a:t>函数关系：</a:t>
            </a:r>
            <a:endParaRPr kumimoji="1" lang="en-US" altLang="zh-CN" sz="1800" dirty="0">
              <a:solidFill>
                <a:srgbClr val="C00000"/>
              </a:solidFill>
              <a:latin typeface="宋体" panose="02010600030101010101" pitchFamily="2" charset="-122"/>
            </a:endParaRPr>
          </a:p>
          <a:p>
            <a:pPr eaLnBrk="1" hangingPunct="1">
              <a:buClr>
                <a:schemeClr val="accent1"/>
              </a:buClr>
              <a:buSzPct val="80000"/>
              <a:buFont typeface="Wingdings" panose="05000000000000000000" pitchFamily="2" charset="2"/>
              <a:buNone/>
            </a:pPr>
            <a:r>
              <a:rPr kumimoji="1" lang="zh-CN" altLang="en-US" sz="1800" dirty="0">
                <a:latin typeface="宋体" panose="02010600030101010101" pitchFamily="2" charset="-122"/>
              </a:rPr>
              <a:t>即当一个</a:t>
            </a:r>
            <a:r>
              <a:rPr kumimoji="1" lang="en-US" altLang="zh-CN" sz="1800" dirty="0">
                <a:latin typeface="宋体" panose="02010600030101010101" pitchFamily="2" charset="-122"/>
              </a:rPr>
              <a:t>(</a:t>
            </a:r>
            <a:r>
              <a:rPr kumimoji="1" lang="zh-CN" altLang="en-US" sz="1800" dirty="0">
                <a:latin typeface="宋体" panose="02010600030101010101" pitchFamily="2" charset="-122"/>
              </a:rPr>
              <a:t>或一组</a:t>
            </a:r>
            <a:r>
              <a:rPr kumimoji="1" lang="en-US" altLang="zh-CN" sz="1800" dirty="0">
                <a:latin typeface="宋体" panose="02010600030101010101" pitchFamily="2" charset="-122"/>
              </a:rPr>
              <a:t>)</a:t>
            </a:r>
            <a:r>
              <a:rPr kumimoji="1" lang="zh-CN" altLang="en-US" sz="1800" dirty="0">
                <a:latin typeface="宋体" panose="02010600030101010101" pitchFamily="2" charset="-122"/>
              </a:rPr>
              <a:t>变量每取一个值时，相应的另一个变量必然有一个确定值</a:t>
            </a:r>
            <a:endParaRPr kumimoji="1" lang="en-US" altLang="zh-CN" sz="1800" dirty="0">
              <a:latin typeface="宋体" panose="02010600030101010101" pitchFamily="2" charset="-122"/>
            </a:endParaRPr>
          </a:p>
          <a:p>
            <a:pPr eaLnBrk="1" hangingPunct="1">
              <a:buClr>
                <a:schemeClr val="accent1"/>
              </a:buClr>
              <a:buSzPct val="80000"/>
              <a:buFont typeface="Wingdings" panose="05000000000000000000" pitchFamily="2" charset="2"/>
              <a:buNone/>
            </a:pPr>
            <a:r>
              <a:rPr kumimoji="1" lang="zh-CN" altLang="en-US" sz="1800" dirty="0">
                <a:latin typeface="宋体" panose="02010600030101010101" pitchFamily="2" charset="-122"/>
              </a:rPr>
              <a:t>与之对应</a:t>
            </a:r>
            <a:r>
              <a:rPr kumimoji="1" lang="zh-CN" altLang="en-US" sz="1800" b="1" dirty="0">
                <a:latin typeface="宋体" panose="02010600030101010101" pitchFamily="2" charset="-122"/>
              </a:rPr>
              <a:t>。</a:t>
            </a:r>
            <a:endParaRPr lang="zh-CN" altLang="en-US" sz="1800" b="1" dirty="0">
              <a:latin typeface="宋体" panose="02010600030101010101" pitchFamily="2" charset="-122"/>
            </a:endParaRPr>
          </a:p>
        </p:txBody>
      </p:sp>
      <p:sp>
        <p:nvSpPr>
          <p:cNvPr id="6" name="文本框 5">
            <a:extLst>
              <a:ext uri="{FF2B5EF4-FFF2-40B4-BE49-F238E27FC236}">
                <a16:creationId xmlns:a16="http://schemas.microsoft.com/office/drawing/2014/main" id="{77A8877D-B8EA-974B-ABED-5586877011C3}"/>
              </a:ext>
            </a:extLst>
          </p:cNvPr>
          <p:cNvSpPr txBox="1"/>
          <p:nvPr/>
        </p:nvSpPr>
        <p:spPr>
          <a:xfrm>
            <a:off x="685800" y="2483747"/>
            <a:ext cx="4343312" cy="1994457"/>
          </a:xfrm>
          <a:prstGeom prst="rect">
            <a:avLst/>
          </a:prstGeom>
          <a:noFill/>
        </p:spPr>
        <p:txBody>
          <a:bodyPr wrap="square">
            <a:spAutoFit/>
          </a:bodyPr>
          <a:lstStyle/>
          <a:p>
            <a:pPr algn="just" eaLnBrk="1" hangingPunct="1">
              <a:lnSpc>
                <a:spcPct val="150000"/>
              </a:lnSpc>
              <a:buClr>
                <a:schemeClr val="accent1"/>
              </a:buClr>
              <a:buSzPct val="80000"/>
              <a:buFontTx/>
              <a:buNone/>
            </a:pPr>
            <a:r>
              <a:rPr kumimoji="1" lang="en-US" altLang="zh-CN" sz="1400" dirty="0">
                <a:latin typeface="Times New Roman" panose="02020603050405020304" pitchFamily="18" charset="0"/>
              </a:rPr>
              <a:t>1</a:t>
            </a:r>
            <a:r>
              <a:rPr kumimoji="1" lang="zh-CN" altLang="en-US" sz="1400" dirty="0">
                <a:latin typeface="Times New Roman" panose="02020603050405020304" pitchFamily="18" charset="0"/>
              </a:rPr>
              <a:t>）是一一对应的确定关系 </a:t>
            </a:r>
            <a:endParaRPr lang="zh-CN" altLang="en-US" sz="1400" dirty="0"/>
          </a:p>
          <a:p>
            <a:pPr algn="just" eaLnBrk="1" hangingPunct="1">
              <a:lnSpc>
                <a:spcPct val="150000"/>
              </a:lnSpc>
              <a:buClr>
                <a:schemeClr val="accent1"/>
              </a:buClr>
              <a:buSzPct val="80000"/>
              <a:buFontTx/>
              <a:buNone/>
            </a:pPr>
            <a:r>
              <a:rPr kumimoji="1" lang="en-US" altLang="zh-CN" sz="1400" dirty="0">
                <a:latin typeface="Times New Roman" panose="02020603050405020304" pitchFamily="18" charset="0"/>
              </a:rPr>
              <a:t>2</a:t>
            </a:r>
            <a:r>
              <a:rPr kumimoji="1" lang="zh-CN" altLang="en-US" sz="1400" dirty="0">
                <a:latin typeface="Times New Roman" panose="02020603050405020304" pitchFamily="18" charset="0"/>
              </a:rPr>
              <a:t>）设有两个变量</a:t>
            </a:r>
            <a:r>
              <a:rPr kumimoji="1" lang="en-US" altLang="zh-CN" sz="1400" i="1" dirty="0">
                <a:latin typeface="Times New Roman" panose="02020603050405020304" pitchFamily="18" charset="0"/>
              </a:rPr>
              <a:t>x</a:t>
            </a:r>
            <a:r>
              <a:rPr kumimoji="1" lang="zh-CN" altLang="en-US" sz="1400" dirty="0">
                <a:latin typeface="Times New Roman" panose="02020603050405020304" pitchFamily="18" charset="0"/>
              </a:rPr>
              <a:t>和</a:t>
            </a:r>
            <a:r>
              <a:rPr kumimoji="1" lang="en-US" altLang="zh-CN" sz="1400" i="1" dirty="0">
                <a:latin typeface="Times New Roman" panose="02020603050405020304" pitchFamily="18" charset="0"/>
              </a:rPr>
              <a:t>y</a:t>
            </a:r>
            <a:r>
              <a:rPr kumimoji="1" lang="zh-CN" altLang="en-US" sz="1400" dirty="0">
                <a:latin typeface="Times New Roman" panose="02020603050405020304" pitchFamily="18" charset="0"/>
              </a:rPr>
              <a:t>，变量</a:t>
            </a:r>
            <a:r>
              <a:rPr kumimoji="1" lang="en-US" altLang="zh-CN" sz="1400" i="1" dirty="0">
                <a:latin typeface="Times New Roman" panose="02020603050405020304" pitchFamily="18" charset="0"/>
              </a:rPr>
              <a:t>y</a:t>
            </a:r>
            <a:r>
              <a:rPr kumimoji="1" lang="zh-CN" altLang="en-US" sz="1400" dirty="0">
                <a:latin typeface="Times New Roman" panose="02020603050405020304" pitchFamily="18" charset="0"/>
              </a:rPr>
              <a:t>随变量</a:t>
            </a:r>
            <a:r>
              <a:rPr kumimoji="1" lang="en-US" altLang="zh-CN" sz="1400" i="1" dirty="0">
                <a:latin typeface="Times New Roman" panose="02020603050405020304" pitchFamily="18" charset="0"/>
              </a:rPr>
              <a:t>x</a:t>
            </a:r>
            <a:r>
              <a:rPr kumimoji="1" lang="zh-CN" altLang="en-US" sz="1400" dirty="0">
                <a:latin typeface="Times New Roman" panose="02020603050405020304" pitchFamily="18" charset="0"/>
              </a:rPr>
              <a:t>一起变化，并完全依赖于</a:t>
            </a:r>
            <a:r>
              <a:rPr kumimoji="1" lang="en-US" altLang="zh-CN" sz="1400" i="1" dirty="0">
                <a:latin typeface="Times New Roman" panose="02020603050405020304" pitchFamily="18" charset="0"/>
              </a:rPr>
              <a:t>x</a:t>
            </a:r>
            <a:r>
              <a:rPr kumimoji="1" lang="zh-CN" altLang="en-US" sz="1400" dirty="0">
                <a:latin typeface="Times New Roman" panose="02020603050405020304" pitchFamily="18" charset="0"/>
              </a:rPr>
              <a:t>，当变量</a:t>
            </a:r>
            <a:r>
              <a:rPr kumimoji="1" lang="en-US" altLang="zh-CN" sz="1400" i="1" dirty="0">
                <a:latin typeface="Times New Roman" panose="02020603050405020304" pitchFamily="18" charset="0"/>
              </a:rPr>
              <a:t>x</a:t>
            </a:r>
            <a:r>
              <a:rPr kumimoji="1" lang="zh-CN" altLang="en-US" sz="1400" dirty="0">
                <a:latin typeface="Times New Roman" panose="02020603050405020304" pitchFamily="18" charset="0"/>
              </a:rPr>
              <a:t>取某个数值时，</a:t>
            </a:r>
            <a:r>
              <a:rPr kumimoji="1" lang="en-US" altLang="zh-CN" sz="1400" i="1" dirty="0">
                <a:latin typeface="Times New Roman" panose="02020603050405020304" pitchFamily="18" charset="0"/>
              </a:rPr>
              <a:t>y</a:t>
            </a:r>
            <a:r>
              <a:rPr kumimoji="1" lang="zh-CN" altLang="en-US" sz="1400" dirty="0">
                <a:latin typeface="Times New Roman" panose="02020603050405020304" pitchFamily="18" charset="0"/>
              </a:rPr>
              <a:t>依确定的关系取相应的值，则称</a:t>
            </a:r>
            <a:r>
              <a:rPr kumimoji="1" lang="en-US" altLang="zh-CN" sz="1400" i="1" dirty="0">
                <a:latin typeface="Times New Roman" panose="02020603050405020304" pitchFamily="18" charset="0"/>
              </a:rPr>
              <a:t>y</a:t>
            </a:r>
            <a:r>
              <a:rPr kumimoji="1" lang="zh-CN" altLang="en-US" sz="1400" dirty="0">
                <a:latin typeface="Times New Roman" panose="02020603050405020304" pitchFamily="18" charset="0"/>
              </a:rPr>
              <a:t>是</a:t>
            </a:r>
            <a:r>
              <a:rPr kumimoji="1" lang="en-US" altLang="zh-CN" sz="1400" i="1" dirty="0">
                <a:latin typeface="Times New Roman" panose="02020603050405020304" pitchFamily="18" charset="0"/>
              </a:rPr>
              <a:t>x</a:t>
            </a:r>
            <a:r>
              <a:rPr kumimoji="1" lang="zh-CN" altLang="en-US" sz="1400" dirty="0">
                <a:latin typeface="Times New Roman" panose="02020603050405020304" pitchFamily="18" charset="0"/>
              </a:rPr>
              <a:t>的函数，记为 </a:t>
            </a:r>
            <a:r>
              <a:rPr kumimoji="1" lang="en-US" altLang="zh-CN" sz="1400" i="1" dirty="0">
                <a:latin typeface="Times New Roman" panose="02020603050405020304" pitchFamily="18" charset="0"/>
              </a:rPr>
              <a:t>y</a:t>
            </a:r>
            <a:r>
              <a:rPr kumimoji="1" lang="en-US" altLang="zh-CN" sz="1400" dirty="0"/>
              <a:t> = </a:t>
            </a:r>
            <a:r>
              <a:rPr kumimoji="1" lang="en-US" altLang="zh-CN" sz="1400" i="1" dirty="0">
                <a:latin typeface="Times New Roman" panose="02020603050405020304" pitchFamily="18" charset="0"/>
              </a:rPr>
              <a:t>f</a:t>
            </a:r>
            <a:r>
              <a:rPr kumimoji="1" lang="en-US" altLang="zh-CN" sz="1400" dirty="0">
                <a:latin typeface="Times New Roman" panose="02020603050405020304" pitchFamily="18" charset="0"/>
              </a:rPr>
              <a:t>(</a:t>
            </a:r>
            <a:r>
              <a:rPr kumimoji="1" lang="en-US" altLang="zh-CN" sz="1400" i="1" dirty="0">
                <a:latin typeface="Times New Roman" panose="02020603050405020304" pitchFamily="18" charset="0"/>
              </a:rPr>
              <a:t>x</a:t>
            </a:r>
            <a:r>
              <a:rPr kumimoji="1" lang="en-US" altLang="zh-CN" sz="1400" dirty="0">
                <a:latin typeface="Times New Roman" panose="02020603050405020304" pitchFamily="18" charset="0"/>
              </a:rPr>
              <a:t>)</a:t>
            </a:r>
            <a:r>
              <a:rPr kumimoji="1" lang="zh-CN" altLang="en-US" sz="1400" dirty="0">
                <a:latin typeface="Times New Roman" panose="02020603050405020304" pitchFamily="18" charset="0"/>
              </a:rPr>
              <a:t>，其中</a:t>
            </a:r>
            <a:r>
              <a:rPr kumimoji="1" lang="en-US" altLang="zh-CN" sz="1400" i="1" dirty="0">
                <a:latin typeface="Times New Roman" panose="02020603050405020304" pitchFamily="18" charset="0"/>
              </a:rPr>
              <a:t>x</a:t>
            </a:r>
            <a:r>
              <a:rPr kumimoji="1" lang="zh-CN" altLang="en-US" sz="1400" dirty="0">
                <a:latin typeface="Times New Roman" panose="02020603050405020304" pitchFamily="18" charset="0"/>
              </a:rPr>
              <a:t>称为</a:t>
            </a:r>
            <a:r>
              <a:rPr kumimoji="1" lang="zh-CN" altLang="en-US" sz="1400" dirty="0">
                <a:solidFill>
                  <a:srgbClr val="C00000"/>
                </a:solidFill>
                <a:latin typeface="Times New Roman" panose="02020603050405020304" pitchFamily="18" charset="0"/>
              </a:rPr>
              <a:t>自变量</a:t>
            </a:r>
            <a:r>
              <a:rPr kumimoji="1" lang="zh-CN" altLang="en-US" sz="1400" dirty="0">
                <a:latin typeface="Times New Roman" panose="02020603050405020304" pitchFamily="18" charset="0"/>
              </a:rPr>
              <a:t>，</a:t>
            </a:r>
            <a:r>
              <a:rPr kumimoji="1" lang="en-US" altLang="zh-CN" sz="1400" i="1" dirty="0">
                <a:latin typeface="Times New Roman" panose="02020603050405020304" pitchFamily="18" charset="0"/>
              </a:rPr>
              <a:t>y</a:t>
            </a:r>
            <a:r>
              <a:rPr kumimoji="1" lang="zh-CN" altLang="en-US" sz="1400" dirty="0">
                <a:latin typeface="Times New Roman" panose="02020603050405020304" pitchFamily="18" charset="0"/>
              </a:rPr>
              <a:t>称为</a:t>
            </a:r>
            <a:r>
              <a:rPr kumimoji="1" lang="zh-CN" altLang="en-US" sz="1400" dirty="0">
                <a:solidFill>
                  <a:srgbClr val="C00000"/>
                </a:solidFill>
                <a:latin typeface="Times New Roman" panose="02020603050405020304" pitchFamily="18" charset="0"/>
              </a:rPr>
              <a:t>因变量 </a:t>
            </a:r>
            <a:endParaRPr lang="zh-CN" altLang="en-US" sz="1400" dirty="0">
              <a:solidFill>
                <a:srgbClr val="C00000"/>
              </a:solidFill>
            </a:endParaRPr>
          </a:p>
          <a:p>
            <a:pPr algn="just" eaLnBrk="1" hangingPunct="1">
              <a:lnSpc>
                <a:spcPct val="150000"/>
              </a:lnSpc>
              <a:buClr>
                <a:schemeClr val="accent1"/>
              </a:buClr>
              <a:buSzPct val="80000"/>
              <a:buFontTx/>
              <a:buNone/>
            </a:pPr>
            <a:r>
              <a:rPr kumimoji="1" lang="en-US" altLang="zh-CN" sz="1400" dirty="0">
                <a:latin typeface="Times New Roman" panose="02020603050405020304" pitchFamily="18" charset="0"/>
              </a:rPr>
              <a:t>3</a:t>
            </a:r>
            <a:r>
              <a:rPr kumimoji="1" lang="zh-CN" altLang="en-US" sz="1400" dirty="0">
                <a:latin typeface="Times New Roman" panose="02020603050405020304" pitchFamily="18" charset="0"/>
              </a:rPr>
              <a:t>）各观测点落在一条线上</a:t>
            </a:r>
            <a:r>
              <a:rPr kumimoji="1" lang="zh-CN" altLang="en-US" sz="1400" dirty="0"/>
              <a:t> </a:t>
            </a:r>
            <a:endParaRPr lang="zh-CN" altLang="en-US" sz="1400" dirty="0"/>
          </a:p>
        </p:txBody>
      </p:sp>
      <p:grpSp>
        <p:nvGrpSpPr>
          <p:cNvPr id="8" name="Group 4">
            <a:extLst>
              <a:ext uri="{FF2B5EF4-FFF2-40B4-BE49-F238E27FC236}">
                <a16:creationId xmlns:a16="http://schemas.microsoft.com/office/drawing/2014/main" id="{2E022E61-5D70-4E4A-894B-430300A22216}"/>
              </a:ext>
            </a:extLst>
          </p:cNvPr>
          <p:cNvGrpSpPr>
            <a:grpSpLocks/>
          </p:cNvGrpSpPr>
          <p:nvPr/>
        </p:nvGrpSpPr>
        <p:grpSpPr bwMode="auto">
          <a:xfrm>
            <a:off x="5436096" y="2459063"/>
            <a:ext cx="2756086" cy="2204864"/>
            <a:chOff x="3504" y="1824"/>
            <a:chExt cx="2112" cy="2160"/>
          </a:xfrm>
        </p:grpSpPr>
        <p:sp>
          <p:nvSpPr>
            <p:cNvPr id="9" name="Rectangle 22">
              <a:extLst>
                <a:ext uri="{FF2B5EF4-FFF2-40B4-BE49-F238E27FC236}">
                  <a16:creationId xmlns:a16="http://schemas.microsoft.com/office/drawing/2014/main" id="{3E27B429-712F-3149-BB7C-701FD231A218}"/>
                </a:ext>
              </a:extLst>
            </p:cNvPr>
            <p:cNvSpPr>
              <a:spLocks noChangeArrowheads="1"/>
            </p:cNvSpPr>
            <p:nvPr/>
          </p:nvSpPr>
          <p:spPr bwMode="auto">
            <a:xfrm>
              <a:off x="3504" y="1824"/>
              <a:ext cx="2112" cy="2160"/>
            </a:xfrm>
            <a:prstGeom prst="rect">
              <a:avLst/>
            </a:prstGeom>
            <a:noFill/>
            <a:ln>
              <a:noFill/>
            </a:ln>
            <a:effectLst/>
            <a:extLst>
              <a:ext uri="{909E8E84-426E-40DD-AFC4-6F175D3DCCD1}">
                <a14:hiddenFill xmlns:a14="http://schemas.microsoft.com/office/drawing/2010/main">
                  <a:solidFill>
                    <a:srgbClr val="5490A8"/>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 name="Group 5">
              <a:extLst>
                <a:ext uri="{FF2B5EF4-FFF2-40B4-BE49-F238E27FC236}">
                  <a16:creationId xmlns:a16="http://schemas.microsoft.com/office/drawing/2014/main" id="{2FFE9227-2FD1-D04A-8E02-A3E5A14CE99C}"/>
                </a:ext>
              </a:extLst>
            </p:cNvPr>
            <p:cNvGrpSpPr>
              <a:grpSpLocks/>
            </p:cNvGrpSpPr>
            <p:nvPr/>
          </p:nvGrpSpPr>
          <p:grpSpPr bwMode="auto">
            <a:xfrm>
              <a:off x="3504" y="1872"/>
              <a:ext cx="2016" cy="2112"/>
              <a:chOff x="3504" y="1872"/>
              <a:chExt cx="2016" cy="2112"/>
            </a:xfrm>
          </p:grpSpPr>
          <p:grpSp>
            <p:nvGrpSpPr>
              <p:cNvPr id="11" name="Group 8">
                <a:extLst>
                  <a:ext uri="{FF2B5EF4-FFF2-40B4-BE49-F238E27FC236}">
                    <a16:creationId xmlns:a16="http://schemas.microsoft.com/office/drawing/2014/main" id="{DB4B9785-BE4E-544C-B32D-D3E9436C3A72}"/>
                  </a:ext>
                </a:extLst>
              </p:cNvPr>
              <p:cNvGrpSpPr>
                <a:grpSpLocks/>
              </p:cNvGrpSpPr>
              <p:nvPr/>
            </p:nvGrpSpPr>
            <p:grpSpPr bwMode="auto">
              <a:xfrm>
                <a:off x="3648" y="2160"/>
                <a:ext cx="1824" cy="1536"/>
                <a:chOff x="3648" y="2160"/>
                <a:chExt cx="1824" cy="1536"/>
              </a:xfrm>
            </p:grpSpPr>
            <p:sp>
              <p:nvSpPr>
                <p:cNvPr id="14" name="Line 21">
                  <a:extLst>
                    <a:ext uri="{FF2B5EF4-FFF2-40B4-BE49-F238E27FC236}">
                      <a16:creationId xmlns:a16="http://schemas.microsoft.com/office/drawing/2014/main" id="{07A1E9F8-F476-3549-B23A-ADB527402681}"/>
                    </a:ext>
                  </a:extLst>
                </p:cNvPr>
                <p:cNvSpPr>
                  <a:spLocks noChangeShapeType="1"/>
                </p:cNvSpPr>
                <p:nvPr/>
              </p:nvSpPr>
              <p:spPr bwMode="auto">
                <a:xfrm>
                  <a:off x="3648" y="2160"/>
                  <a:ext cx="0" cy="1536"/>
                </a:xfrm>
                <a:prstGeom prst="line">
                  <a:avLst/>
                </a:prstGeom>
                <a:noFill/>
                <a:ln w="38100">
                  <a:solidFill>
                    <a:srgbClr val="F8F8F8"/>
                  </a:solidFill>
                  <a:round/>
                  <a:headEnd type="triangle" w="med" len="med"/>
                  <a:tailEnd/>
                </a:ln>
                <a:effectLst>
                  <a:outerShdw dist="53882"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15" name="Line 20">
                  <a:extLst>
                    <a:ext uri="{FF2B5EF4-FFF2-40B4-BE49-F238E27FC236}">
                      <a16:creationId xmlns:a16="http://schemas.microsoft.com/office/drawing/2014/main" id="{A53C2D76-7388-C34E-BB08-734C4570B877}"/>
                    </a:ext>
                  </a:extLst>
                </p:cNvPr>
                <p:cNvSpPr>
                  <a:spLocks noChangeShapeType="1"/>
                </p:cNvSpPr>
                <p:nvPr/>
              </p:nvSpPr>
              <p:spPr bwMode="auto">
                <a:xfrm>
                  <a:off x="3648" y="3696"/>
                  <a:ext cx="1824" cy="0"/>
                </a:xfrm>
                <a:prstGeom prst="line">
                  <a:avLst/>
                </a:prstGeom>
                <a:noFill/>
                <a:ln w="38100">
                  <a:solidFill>
                    <a:srgbClr val="993300"/>
                  </a:solidFill>
                  <a:round/>
                  <a:headEnd/>
                  <a:tailEnd type="triangle" w="med" len="med"/>
                </a:ln>
                <a:effectLst>
                  <a:outerShdw dist="53882"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dirty="0"/>
                </a:p>
              </p:txBody>
            </p:sp>
            <p:sp>
              <p:nvSpPr>
                <p:cNvPr id="16" name="Text Box 19">
                  <a:extLst>
                    <a:ext uri="{FF2B5EF4-FFF2-40B4-BE49-F238E27FC236}">
                      <a16:creationId xmlns:a16="http://schemas.microsoft.com/office/drawing/2014/main" id="{EF8A1B4F-214A-8E48-8097-5F51BDBB6806}"/>
                    </a:ext>
                  </a:extLst>
                </p:cNvPr>
                <p:cNvSpPr txBox="1">
                  <a:spLocks noChangeArrowheads="1"/>
                </p:cNvSpPr>
                <p:nvPr/>
              </p:nvSpPr>
              <p:spPr bwMode="auto">
                <a:xfrm>
                  <a:off x="3694" y="3198"/>
                  <a:ext cx="337" cy="288"/>
                </a:xfrm>
                <a:prstGeom prst="rect">
                  <a:avLst/>
                </a:prstGeom>
                <a:noFill/>
                <a:ln>
                  <a:noFill/>
                </a:ln>
                <a:effectLst/>
              </p:spPr>
              <p:txBody>
                <a:bodyPr>
                  <a:spAutoFit/>
                </a:bodyPr>
                <a:lstStyle/>
                <a:p>
                  <a:pPr>
                    <a:spcBef>
                      <a:spcPct val="50000"/>
                    </a:spcBef>
                    <a:defRPr/>
                  </a:pP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7" name="Text Box 18">
                  <a:extLst>
                    <a:ext uri="{FF2B5EF4-FFF2-40B4-BE49-F238E27FC236}">
                      <a16:creationId xmlns:a16="http://schemas.microsoft.com/office/drawing/2014/main" id="{3C4152CE-AF89-4545-8B9C-F90D9A4FD011}"/>
                    </a:ext>
                  </a:extLst>
                </p:cNvPr>
                <p:cNvSpPr txBox="1">
                  <a:spLocks noChangeArrowheads="1"/>
                </p:cNvSpPr>
                <p:nvPr/>
              </p:nvSpPr>
              <p:spPr bwMode="auto">
                <a:xfrm>
                  <a:off x="5044" y="2400"/>
                  <a:ext cx="337" cy="288"/>
                </a:xfrm>
                <a:prstGeom prst="rect">
                  <a:avLst/>
                </a:prstGeom>
                <a:noFill/>
                <a:ln>
                  <a:noFill/>
                </a:ln>
                <a:effectLst/>
              </p:spPr>
              <p:txBody>
                <a:bodyPr>
                  <a:spAutoFit/>
                </a:bodyPr>
                <a:lstStyle/>
                <a:p>
                  <a:pPr>
                    <a:spcBef>
                      <a:spcPct val="50000"/>
                    </a:spcBef>
                    <a:defRPr/>
                  </a:pP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grpSp>
              <p:nvGrpSpPr>
                <p:cNvPr id="18" name="Group 10">
                  <a:extLst>
                    <a:ext uri="{FF2B5EF4-FFF2-40B4-BE49-F238E27FC236}">
                      <a16:creationId xmlns:a16="http://schemas.microsoft.com/office/drawing/2014/main" id="{38D1CB2A-9036-4341-9AF0-83CAF657FA37}"/>
                    </a:ext>
                  </a:extLst>
                </p:cNvPr>
                <p:cNvGrpSpPr>
                  <a:grpSpLocks/>
                </p:cNvGrpSpPr>
                <p:nvPr/>
              </p:nvGrpSpPr>
              <p:grpSpPr bwMode="auto">
                <a:xfrm>
                  <a:off x="3863" y="2500"/>
                  <a:ext cx="1349" cy="886"/>
                  <a:chOff x="3744" y="2544"/>
                  <a:chExt cx="1152" cy="853"/>
                </a:xfrm>
              </p:grpSpPr>
              <p:sp>
                <p:nvSpPr>
                  <p:cNvPr id="20" name="Text Box 17">
                    <a:extLst>
                      <a:ext uri="{FF2B5EF4-FFF2-40B4-BE49-F238E27FC236}">
                        <a16:creationId xmlns:a16="http://schemas.microsoft.com/office/drawing/2014/main" id="{9A9A61A5-A268-8142-B935-2B024C8E7D02}"/>
                      </a:ext>
                    </a:extLst>
                  </p:cNvPr>
                  <p:cNvSpPr txBox="1">
                    <a:spLocks noChangeArrowheads="1"/>
                  </p:cNvSpPr>
                  <p:nvPr/>
                </p:nvSpPr>
                <p:spPr bwMode="auto">
                  <a:xfrm>
                    <a:off x="4464" y="2640"/>
                    <a:ext cx="288" cy="277"/>
                  </a:xfrm>
                  <a:prstGeom prst="rect">
                    <a:avLst/>
                  </a:prstGeom>
                  <a:noFill/>
                  <a:ln>
                    <a:noFill/>
                  </a:ln>
                  <a:effectLst/>
                </p:spPr>
                <p:txBody>
                  <a:bodyPr>
                    <a:spAutoFit/>
                  </a:bodyPr>
                  <a:lstStyle/>
                  <a:p>
                    <a:pPr>
                      <a:spcBef>
                        <a:spcPct val="50000"/>
                      </a:spcBef>
                      <a:defRPr/>
                    </a:pP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21" name="Text Box 16">
                    <a:extLst>
                      <a:ext uri="{FF2B5EF4-FFF2-40B4-BE49-F238E27FC236}">
                        <a16:creationId xmlns:a16="http://schemas.microsoft.com/office/drawing/2014/main" id="{5B70EEDF-5F06-6749-9C2A-3FF6EC1B051D}"/>
                      </a:ext>
                    </a:extLst>
                  </p:cNvPr>
                  <p:cNvSpPr txBox="1">
                    <a:spLocks noChangeArrowheads="1"/>
                  </p:cNvSpPr>
                  <p:nvPr/>
                </p:nvSpPr>
                <p:spPr bwMode="auto">
                  <a:xfrm>
                    <a:off x="4609" y="2544"/>
                    <a:ext cx="287" cy="277"/>
                  </a:xfrm>
                  <a:prstGeom prst="rect">
                    <a:avLst/>
                  </a:prstGeom>
                  <a:noFill/>
                  <a:ln>
                    <a:noFill/>
                  </a:ln>
                  <a:effectLst/>
                </p:spPr>
                <p:txBody>
                  <a:bodyPr>
                    <a:spAutoFit/>
                  </a:bodyPr>
                  <a:lstStyle/>
                  <a:p>
                    <a:pPr>
                      <a:spcBef>
                        <a:spcPct val="50000"/>
                      </a:spcBef>
                      <a:defRPr/>
                    </a:pP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22" name="Text Box 15">
                    <a:extLst>
                      <a:ext uri="{FF2B5EF4-FFF2-40B4-BE49-F238E27FC236}">
                        <a16:creationId xmlns:a16="http://schemas.microsoft.com/office/drawing/2014/main" id="{0757CC47-4276-6644-B44D-193C483D783B}"/>
                      </a:ext>
                    </a:extLst>
                  </p:cNvPr>
                  <p:cNvSpPr txBox="1">
                    <a:spLocks noChangeArrowheads="1"/>
                  </p:cNvSpPr>
                  <p:nvPr/>
                </p:nvSpPr>
                <p:spPr bwMode="auto">
                  <a:xfrm>
                    <a:off x="4321" y="2736"/>
                    <a:ext cx="288" cy="277"/>
                  </a:xfrm>
                  <a:prstGeom prst="rect">
                    <a:avLst/>
                  </a:prstGeom>
                  <a:noFill/>
                  <a:ln>
                    <a:noFill/>
                  </a:ln>
                  <a:effectLst/>
                </p:spPr>
                <p:txBody>
                  <a:bodyPr>
                    <a:spAutoFit/>
                  </a:bodyPr>
                  <a:lstStyle/>
                  <a:p>
                    <a:pPr>
                      <a:spcBef>
                        <a:spcPct val="50000"/>
                      </a:spcBef>
                      <a:defRPr/>
                    </a:pP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23" name="Text Box 14">
                    <a:extLst>
                      <a:ext uri="{FF2B5EF4-FFF2-40B4-BE49-F238E27FC236}">
                        <a16:creationId xmlns:a16="http://schemas.microsoft.com/office/drawing/2014/main" id="{325B1F46-B8DD-2840-AC50-F649A3FD6C1F}"/>
                      </a:ext>
                    </a:extLst>
                  </p:cNvPr>
                  <p:cNvSpPr txBox="1">
                    <a:spLocks noChangeArrowheads="1"/>
                  </p:cNvSpPr>
                  <p:nvPr/>
                </p:nvSpPr>
                <p:spPr bwMode="auto">
                  <a:xfrm>
                    <a:off x="4176" y="2832"/>
                    <a:ext cx="288" cy="277"/>
                  </a:xfrm>
                  <a:prstGeom prst="rect">
                    <a:avLst/>
                  </a:prstGeom>
                  <a:noFill/>
                  <a:ln>
                    <a:noFill/>
                  </a:ln>
                  <a:effectLst/>
                </p:spPr>
                <p:txBody>
                  <a:bodyPr>
                    <a:spAutoFit/>
                  </a:bodyPr>
                  <a:lstStyle/>
                  <a:p>
                    <a:pPr>
                      <a:spcBef>
                        <a:spcPct val="50000"/>
                      </a:spcBef>
                      <a:defRPr/>
                    </a:pP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24" name="Text Box 13">
                    <a:extLst>
                      <a:ext uri="{FF2B5EF4-FFF2-40B4-BE49-F238E27FC236}">
                        <a16:creationId xmlns:a16="http://schemas.microsoft.com/office/drawing/2014/main" id="{0FD50E01-63EF-F644-8B4B-24CF10B6BFB1}"/>
                      </a:ext>
                    </a:extLst>
                  </p:cNvPr>
                  <p:cNvSpPr txBox="1">
                    <a:spLocks noChangeArrowheads="1"/>
                  </p:cNvSpPr>
                  <p:nvPr/>
                </p:nvSpPr>
                <p:spPr bwMode="auto">
                  <a:xfrm>
                    <a:off x="4033" y="2928"/>
                    <a:ext cx="289" cy="278"/>
                  </a:xfrm>
                  <a:prstGeom prst="rect">
                    <a:avLst/>
                  </a:prstGeom>
                  <a:noFill/>
                  <a:ln>
                    <a:noFill/>
                  </a:ln>
                  <a:effectLst/>
                </p:spPr>
                <p:txBody>
                  <a:bodyPr>
                    <a:spAutoFit/>
                  </a:bodyPr>
                  <a:lstStyle/>
                  <a:p>
                    <a:pPr>
                      <a:spcBef>
                        <a:spcPct val="50000"/>
                      </a:spcBef>
                      <a:defRPr/>
                    </a:pP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25" name="Text Box 12">
                    <a:extLst>
                      <a:ext uri="{FF2B5EF4-FFF2-40B4-BE49-F238E27FC236}">
                        <a16:creationId xmlns:a16="http://schemas.microsoft.com/office/drawing/2014/main" id="{EDB0D042-4802-9D4C-8D34-CBD42046BB90}"/>
                      </a:ext>
                    </a:extLst>
                  </p:cNvPr>
                  <p:cNvSpPr txBox="1">
                    <a:spLocks noChangeArrowheads="1"/>
                  </p:cNvSpPr>
                  <p:nvPr/>
                </p:nvSpPr>
                <p:spPr bwMode="auto">
                  <a:xfrm>
                    <a:off x="3744" y="3120"/>
                    <a:ext cx="289" cy="277"/>
                  </a:xfrm>
                  <a:prstGeom prst="rect">
                    <a:avLst/>
                  </a:prstGeom>
                  <a:noFill/>
                  <a:ln>
                    <a:noFill/>
                  </a:ln>
                  <a:effectLst/>
                </p:spPr>
                <p:txBody>
                  <a:bodyPr>
                    <a:spAutoFit/>
                  </a:bodyPr>
                  <a:lstStyle/>
                  <a:p>
                    <a:pPr>
                      <a:spcBef>
                        <a:spcPct val="50000"/>
                      </a:spcBef>
                      <a:defRPr/>
                    </a:pP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26" name="Text Box 11">
                    <a:extLst>
                      <a:ext uri="{FF2B5EF4-FFF2-40B4-BE49-F238E27FC236}">
                        <a16:creationId xmlns:a16="http://schemas.microsoft.com/office/drawing/2014/main" id="{BDF66499-B363-1B4E-B39D-7F816B007AB9}"/>
                      </a:ext>
                    </a:extLst>
                  </p:cNvPr>
                  <p:cNvSpPr txBox="1">
                    <a:spLocks noChangeArrowheads="1"/>
                  </p:cNvSpPr>
                  <p:nvPr/>
                </p:nvSpPr>
                <p:spPr bwMode="auto">
                  <a:xfrm>
                    <a:off x="3889" y="3023"/>
                    <a:ext cx="287" cy="277"/>
                  </a:xfrm>
                  <a:prstGeom prst="rect">
                    <a:avLst/>
                  </a:prstGeom>
                  <a:noFill/>
                  <a:ln>
                    <a:noFill/>
                  </a:ln>
                  <a:effectLst/>
                </p:spPr>
                <p:txBody>
                  <a:bodyPr>
                    <a:spAutoFit/>
                  </a:bodyPr>
                  <a:lstStyle/>
                  <a:p>
                    <a:pPr>
                      <a:spcBef>
                        <a:spcPct val="50000"/>
                      </a:spcBef>
                      <a:defRPr/>
                    </a:pP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400" dirty="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4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grpSp>
            <p:sp>
              <p:nvSpPr>
                <p:cNvPr id="19" name="Line 9">
                  <a:extLst>
                    <a:ext uri="{FF2B5EF4-FFF2-40B4-BE49-F238E27FC236}">
                      <a16:creationId xmlns:a16="http://schemas.microsoft.com/office/drawing/2014/main" id="{E066EFEC-D773-D842-8671-1FEE52FF09D4}"/>
                    </a:ext>
                  </a:extLst>
                </p:cNvPr>
                <p:cNvSpPr>
                  <a:spLocks noChangeShapeType="1"/>
                </p:cNvSpPr>
                <p:nvPr/>
              </p:nvSpPr>
              <p:spPr bwMode="auto">
                <a:xfrm flipV="1">
                  <a:off x="3722" y="2533"/>
                  <a:ext cx="1608" cy="946"/>
                </a:xfrm>
                <a:prstGeom prst="line">
                  <a:avLst/>
                </a:prstGeom>
                <a:noFill/>
                <a:ln w="19050">
                  <a:solidFill>
                    <a:srgbClr val="003366"/>
                  </a:solidFill>
                  <a:round/>
                  <a:headEnd/>
                  <a:tailEnd/>
                </a:ln>
                <a:effectLst>
                  <a:outerShdw dist="12700" dir="54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dirty="0"/>
                </a:p>
              </p:txBody>
            </p:sp>
          </p:grpSp>
          <p:sp>
            <p:nvSpPr>
              <p:cNvPr id="12" name="Text Box 7">
                <a:extLst>
                  <a:ext uri="{FF2B5EF4-FFF2-40B4-BE49-F238E27FC236}">
                    <a16:creationId xmlns:a16="http://schemas.microsoft.com/office/drawing/2014/main" id="{6534CE71-768A-4741-A2BA-E3A9182D3BE6}"/>
                  </a:ext>
                </a:extLst>
              </p:cNvPr>
              <p:cNvSpPr txBox="1">
                <a:spLocks noChangeArrowheads="1"/>
              </p:cNvSpPr>
              <p:nvPr/>
            </p:nvSpPr>
            <p:spPr bwMode="auto">
              <a:xfrm>
                <a:off x="5232" y="3696"/>
                <a:ext cx="288" cy="288"/>
              </a:xfrm>
              <a:prstGeom prst="rect">
                <a:avLst/>
              </a:prstGeom>
              <a:noFill/>
              <a:ln>
                <a:noFill/>
              </a:ln>
              <a:effectLst/>
            </p:spPr>
            <p:txBody>
              <a:bodyPr>
                <a:spAutoFit/>
              </a:bodyPr>
              <a:lstStyle/>
              <a:p>
                <a:pPr algn="ctr">
                  <a:spcBef>
                    <a:spcPct val="50000"/>
                  </a:spcBef>
                  <a:defRPr/>
                </a:pPr>
                <a:r>
                  <a:rPr kumimoji="1" lang="en-US" altLang="zh-CN" sz="2400" b="1" i="1" dirty="0">
                    <a:effectLst>
                      <a:outerShdw blurRad="38100" dist="38100" dir="2700000" algn="tl">
                        <a:srgbClr val="C0C0C0"/>
                      </a:outerShdw>
                    </a:effectLst>
                    <a:latin typeface="Times New Roman" panose="02020603050405020304" pitchFamily="18" charset="0"/>
                  </a:rPr>
                  <a:t>x</a:t>
                </a:r>
                <a:endParaRPr lang="en-US" altLang="zh-CN" dirty="0"/>
              </a:p>
            </p:txBody>
          </p:sp>
          <p:sp>
            <p:nvSpPr>
              <p:cNvPr id="13" name="Text Box 6">
                <a:extLst>
                  <a:ext uri="{FF2B5EF4-FFF2-40B4-BE49-F238E27FC236}">
                    <a16:creationId xmlns:a16="http://schemas.microsoft.com/office/drawing/2014/main" id="{1BABEA41-2EB0-D84F-833D-A77A5E01E922}"/>
                  </a:ext>
                </a:extLst>
              </p:cNvPr>
              <p:cNvSpPr txBox="1">
                <a:spLocks noChangeArrowheads="1"/>
              </p:cNvSpPr>
              <p:nvPr/>
            </p:nvSpPr>
            <p:spPr bwMode="auto">
              <a:xfrm>
                <a:off x="3504" y="1872"/>
                <a:ext cx="288" cy="288"/>
              </a:xfrm>
              <a:prstGeom prst="rect">
                <a:avLst/>
              </a:prstGeom>
              <a:noFill/>
              <a:ln>
                <a:noFill/>
              </a:ln>
              <a:effectLst/>
            </p:spPr>
            <p:txBody>
              <a:bodyPr>
                <a:spAutoFit/>
              </a:bodyPr>
              <a:lstStyle/>
              <a:p>
                <a:pPr algn="ctr">
                  <a:spcBef>
                    <a:spcPct val="50000"/>
                  </a:spcBef>
                  <a:defRPr/>
                </a:pPr>
                <a:r>
                  <a:rPr kumimoji="1" lang="en-US" altLang="zh-CN" sz="2400" b="1" i="1" dirty="0">
                    <a:effectLst>
                      <a:outerShdw blurRad="38100" dist="38100" dir="2700000" algn="tl">
                        <a:srgbClr val="C0C0C0"/>
                      </a:outerShdw>
                    </a:effectLst>
                    <a:latin typeface="Times New Roman" panose="02020603050405020304" pitchFamily="18" charset="0"/>
                  </a:rPr>
                  <a:t>y</a:t>
                </a:r>
                <a:endParaRPr lang="en-US" altLang="zh-CN" dirty="0"/>
              </a:p>
            </p:txBody>
          </p:sp>
        </p:grpSp>
      </p:grpSp>
    </p:spTree>
    <p:extLst>
      <p:ext uri="{BB962C8B-B14F-4D97-AF65-F5344CB8AC3E}">
        <p14:creationId xmlns:p14="http://schemas.microsoft.com/office/powerpoint/2010/main" val="38911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35</a:t>
            </a:fld>
            <a:endParaRPr lang="zh-CN" altLang="en-US" dirty="0">
              <a:solidFill>
                <a:prstClr val="black">
                  <a:tint val="75000"/>
                </a:prstClr>
              </a:solidFill>
            </a:endParaRPr>
          </a:p>
        </p:txBody>
      </p:sp>
      <p:sp>
        <p:nvSpPr>
          <p:cNvPr id="2" name="Rectangle 9">
            <a:extLst>
              <a:ext uri="{FF2B5EF4-FFF2-40B4-BE49-F238E27FC236}">
                <a16:creationId xmlns:a16="http://schemas.microsoft.com/office/drawing/2014/main" id="{E2E1B651-E7DC-F98D-C2FE-A28AA4590176}"/>
              </a:ext>
            </a:extLst>
          </p:cNvPr>
          <p:cNvSpPr>
            <a:spLocks noChangeArrowheads="1"/>
          </p:cNvSpPr>
          <p:nvPr/>
        </p:nvSpPr>
        <p:spPr bwMode="auto">
          <a:xfrm>
            <a:off x="395536" y="140696"/>
            <a:ext cx="2518370" cy="521528"/>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自变量与因变量</a:t>
            </a:r>
          </a:p>
        </p:txBody>
      </p:sp>
      <p:sp>
        <p:nvSpPr>
          <p:cNvPr id="3" name="Rectangle 7">
            <a:extLst>
              <a:ext uri="{FF2B5EF4-FFF2-40B4-BE49-F238E27FC236}">
                <a16:creationId xmlns:a16="http://schemas.microsoft.com/office/drawing/2014/main" id="{D67DCADE-97D8-2252-C6F8-42FAE8DD94E9}"/>
              </a:ext>
            </a:extLst>
          </p:cNvPr>
          <p:cNvSpPr>
            <a:spLocks noChangeArrowheads="1"/>
          </p:cNvSpPr>
          <p:nvPr/>
        </p:nvSpPr>
        <p:spPr bwMode="auto">
          <a:xfrm>
            <a:off x="539552" y="1066505"/>
            <a:ext cx="8147248" cy="923330"/>
          </a:xfrm>
          <a:prstGeom prst="rect">
            <a:avLst/>
          </a:prstGeom>
          <a:solidFill>
            <a:schemeClr val="accent2">
              <a:lumMod val="20000"/>
              <a:lumOff val="80000"/>
            </a:schemeClr>
          </a:solidFill>
          <a:ln>
            <a:noFill/>
          </a:ln>
          <a:effectLst/>
        </p:spPr>
        <p:txBody>
          <a:bodyPr lIns="92075" tIns="46036" rIns="92075" bIns="46036"/>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just">
              <a:lnSpc>
                <a:spcPct val="150000"/>
              </a:lnSpc>
              <a:spcBef>
                <a:spcPts val="0"/>
              </a:spcBef>
              <a:buClr>
                <a:schemeClr val="accent1"/>
              </a:buClr>
              <a:buSzPct val="80000"/>
              <a:buNone/>
            </a:pPr>
            <a:r>
              <a:rPr kumimoji="1" lang="zh-CN" altLang="en-US" sz="1800" dirty="0">
                <a:latin typeface="Times New Roman" panose="02020603050405020304" pitchFamily="18" charset="0"/>
              </a:rPr>
              <a:t>        如果变量之间有因果关系，那么原因变量就叫作</a:t>
            </a:r>
            <a:r>
              <a:rPr kumimoji="1" lang="zh-CN" altLang="en-US" sz="1800" dirty="0">
                <a:solidFill>
                  <a:srgbClr val="FF0000"/>
                </a:solidFill>
                <a:latin typeface="Times New Roman" panose="02020603050405020304" pitchFamily="18" charset="0"/>
              </a:rPr>
              <a:t>自变量</a:t>
            </a:r>
            <a:r>
              <a:rPr kumimoji="1" lang="zh-CN" altLang="en-US" sz="1800" dirty="0">
                <a:latin typeface="Times New Roman" panose="02020603050405020304" pitchFamily="18" charset="0"/>
              </a:rPr>
              <a:t>，而受自变量影响的变量就称</a:t>
            </a:r>
            <a:r>
              <a:rPr kumimoji="1" lang="zh-CN" altLang="en-US" sz="1800" dirty="0">
                <a:solidFill>
                  <a:srgbClr val="FF0000"/>
                </a:solidFill>
                <a:latin typeface="Times New Roman" panose="02020603050405020304" pitchFamily="18" charset="0"/>
              </a:rPr>
              <a:t>因变量</a:t>
            </a:r>
            <a:r>
              <a:rPr kumimoji="1" lang="zh-CN" altLang="en-US" sz="1800" dirty="0">
                <a:latin typeface="Times New Roman" panose="02020603050405020304" pitchFamily="18" charset="0"/>
              </a:rPr>
              <a:t>。一般自变量记为</a:t>
            </a:r>
            <a:r>
              <a:rPr kumimoji="1" lang="en-US" altLang="zh-CN" sz="1800" i="1" dirty="0">
                <a:latin typeface="Times New Roman" panose="02020603050405020304" pitchFamily="18" charset="0"/>
              </a:rPr>
              <a:t>x</a:t>
            </a:r>
            <a:r>
              <a:rPr kumimoji="1" lang="zh-CN" altLang="en-US" sz="1800" dirty="0">
                <a:latin typeface="Times New Roman" panose="02020603050405020304" pitchFamily="18" charset="0"/>
              </a:rPr>
              <a:t>，因变量记为</a:t>
            </a:r>
            <a:r>
              <a:rPr kumimoji="1" lang="en-US" altLang="zh-CN" sz="1800" i="1" dirty="0">
                <a:latin typeface="Times New Roman" panose="02020603050405020304" pitchFamily="18" charset="0"/>
              </a:rPr>
              <a:t>y</a:t>
            </a:r>
            <a:r>
              <a:rPr kumimoji="1" lang="zh-CN" altLang="en-US" sz="1800" dirty="0">
                <a:latin typeface="Times New Roman" panose="02020603050405020304" pitchFamily="18" charset="0"/>
              </a:rPr>
              <a:t>。</a:t>
            </a:r>
          </a:p>
        </p:txBody>
      </p:sp>
      <p:sp>
        <p:nvSpPr>
          <p:cNvPr id="6" name="文本框 5">
            <a:extLst>
              <a:ext uri="{FF2B5EF4-FFF2-40B4-BE49-F238E27FC236}">
                <a16:creationId xmlns:a16="http://schemas.microsoft.com/office/drawing/2014/main" id="{3F59BD59-ADB8-C04C-98E0-50B7BD27FF8B}"/>
              </a:ext>
            </a:extLst>
          </p:cNvPr>
          <p:cNvSpPr txBox="1"/>
          <p:nvPr/>
        </p:nvSpPr>
        <p:spPr>
          <a:xfrm>
            <a:off x="674767" y="2441523"/>
            <a:ext cx="3681209" cy="923330"/>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自变量（</a:t>
            </a:r>
            <a:r>
              <a:rPr lang="en" altLang="zh-CN" b="1" i="1" dirty="0">
                <a:latin typeface="Times New Roman" panose="02020603050405020304" pitchFamily="18" charset="0"/>
                <a:cs typeface="Times New Roman" panose="02020603050405020304" pitchFamily="18" charset="0"/>
              </a:rPr>
              <a:t>x</a:t>
            </a:r>
            <a:r>
              <a:rPr lang="zh-CN" altLang="en" b="1" dirty="0">
                <a:latin typeface="Times New Roman" panose="02020603050405020304" pitchFamily="18" charset="0"/>
                <a:cs typeface="Times New Roman" panose="02020603050405020304" pitchFamily="18" charset="0"/>
              </a:rPr>
              <a:t>）</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是指对其他变量有影响的变量。它通常是发生在因变量之前的变量，也可以看作是原因。</a:t>
            </a:r>
            <a:endParaRPr lang="en-US" altLang="zh-CN"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4F6307DE-44DC-FD45-9A78-73C9527C1DD0}"/>
              </a:ext>
            </a:extLst>
          </p:cNvPr>
          <p:cNvSpPr txBox="1"/>
          <p:nvPr/>
        </p:nvSpPr>
        <p:spPr>
          <a:xfrm>
            <a:off x="4788024" y="2441523"/>
            <a:ext cx="3681209" cy="923330"/>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因变量（</a:t>
            </a:r>
            <a:r>
              <a:rPr lang="en" altLang="zh-CN" b="1" i="1" dirty="0">
                <a:latin typeface="Times New Roman" panose="02020603050405020304" pitchFamily="18" charset="0"/>
                <a:cs typeface="Times New Roman" panose="02020603050405020304" pitchFamily="18" charset="0"/>
              </a:rPr>
              <a:t>y</a:t>
            </a:r>
            <a:r>
              <a:rPr lang="zh-CN" altLang="en" b="1" dirty="0">
                <a:latin typeface="Times New Roman" panose="02020603050405020304" pitchFamily="18" charset="0"/>
                <a:cs typeface="Times New Roman" panose="02020603050405020304" pitchFamily="18" charset="0"/>
              </a:rPr>
              <a:t>）</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是受自变量影响的变量，也就是结果。例如，因变量的值取决于自变量的变化。</a:t>
            </a:r>
          </a:p>
        </p:txBody>
      </p:sp>
      <p:sp>
        <p:nvSpPr>
          <p:cNvPr id="10" name="文本框 9">
            <a:extLst>
              <a:ext uri="{FF2B5EF4-FFF2-40B4-BE49-F238E27FC236}">
                <a16:creationId xmlns:a16="http://schemas.microsoft.com/office/drawing/2014/main" id="{8FFD6BE6-3BDB-D748-ADD7-4DBB256B2C7D}"/>
              </a:ext>
            </a:extLst>
          </p:cNvPr>
          <p:cNvSpPr txBox="1"/>
          <p:nvPr/>
        </p:nvSpPr>
        <p:spPr>
          <a:xfrm>
            <a:off x="787179" y="3705922"/>
            <a:ext cx="3456384"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Independent Variable</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独立变量）</a:t>
            </a:r>
          </a:p>
        </p:txBody>
      </p:sp>
      <p:sp>
        <p:nvSpPr>
          <p:cNvPr id="12" name="文本框 11">
            <a:extLst>
              <a:ext uri="{FF2B5EF4-FFF2-40B4-BE49-F238E27FC236}">
                <a16:creationId xmlns:a16="http://schemas.microsoft.com/office/drawing/2014/main" id="{A196061F-B82A-804F-BE0E-5C5281729EAF}"/>
              </a:ext>
            </a:extLst>
          </p:cNvPr>
          <p:cNvSpPr txBox="1"/>
          <p:nvPr/>
        </p:nvSpPr>
        <p:spPr>
          <a:xfrm>
            <a:off x="4881215" y="3707663"/>
            <a:ext cx="3343969"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Dependent Variable</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依赖变量）</a:t>
            </a:r>
          </a:p>
        </p:txBody>
      </p:sp>
      <p:sp>
        <p:nvSpPr>
          <p:cNvPr id="14" name="文本框 13">
            <a:extLst>
              <a:ext uri="{FF2B5EF4-FFF2-40B4-BE49-F238E27FC236}">
                <a16:creationId xmlns:a16="http://schemas.microsoft.com/office/drawing/2014/main" id="{585B489F-F891-BE47-86A6-B1FCDA3A96E3}"/>
              </a:ext>
            </a:extLst>
          </p:cNvPr>
          <p:cNvSpPr txBox="1"/>
          <p:nvPr/>
        </p:nvSpPr>
        <p:spPr>
          <a:xfrm>
            <a:off x="599259" y="4340123"/>
            <a:ext cx="7513433" cy="455253"/>
          </a:xfrm>
          <a:prstGeom prst="rect">
            <a:avLst/>
          </a:prstGeom>
          <a:noFill/>
        </p:spPr>
        <p:txBody>
          <a:bodyPr wrap="square">
            <a:spAutoFit/>
          </a:bodyPr>
          <a:lstStyle/>
          <a:p>
            <a:pPr marL="0" indent="0" algn="just">
              <a:lnSpc>
                <a:spcPct val="150000"/>
              </a:lnSpc>
              <a:spcBef>
                <a:spcPts val="0"/>
              </a:spcBef>
              <a:buClr>
                <a:schemeClr val="accent1"/>
              </a:buClr>
              <a:buSzPct val="80000"/>
              <a:buNone/>
            </a:pPr>
            <a:r>
              <a:rPr kumimoji="1" lang="zh-CN" altLang="en-US" sz="1800" dirty="0">
                <a:latin typeface="Times New Roman" panose="02020603050405020304" pitchFamily="18" charset="0"/>
              </a:rPr>
              <a:t>圆的面积</a:t>
            </a:r>
            <a:r>
              <a:rPr kumimoji="1" lang="en-US" altLang="zh-CN" sz="1800" dirty="0">
                <a:latin typeface="Times New Roman" panose="02020603050405020304" pitchFamily="18" charset="0"/>
              </a:rPr>
              <a:t>(</a:t>
            </a:r>
            <a:r>
              <a:rPr kumimoji="1" lang="en-US" altLang="zh-CN" sz="1800" i="1" dirty="0">
                <a:latin typeface="Times New Roman" panose="02020603050405020304" pitchFamily="18" charset="0"/>
              </a:rPr>
              <a:t>S</a:t>
            </a:r>
            <a:r>
              <a:rPr kumimoji="1" lang="en-US" altLang="zh-CN" sz="1800" dirty="0">
                <a:latin typeface="Times New Roman" panose="02020603050405020304" pitchFamily="18" charset="0"/>
              </a:rPr>
              <a:t>)</a:t>
            </a:r>
            <a:r>
              <a:rPr kumimoji="1" lang="zh-CN" altLang="en-US" sz="1800" dirty="0">
                <a:latin typeface="Times New Roman" panose="02020603050405020304" pitchFamily="18" charset="0"/>
              </a:rPr>
              <a:t>与半径（</a:t>
            </a:r>
            <a:r>
              <a:rPr kumimoji="1" lang="en-US" altLang="zh-CN" sz="1800" i="1" dirty="0">
                <a:latin typeface="Times New Roman" panose="02020603050405020304" pitchFamily="18" charset="0"/>
              </a:rPr>
              <a:t>r</a:t>
            </a:r>
            <a:r>
              <a:rPr kumimoji="1" lang="zh-CN" altLang="en-US" sz="1800" dirty="0">
                <a:latin typeface="Times New Roman" panose="02020603050405020304" pitchFamily="18" charset="0"/>
              </a:rPr>
              <a:t>）之间的关系表示为</a:t>
            </a:r>
            <a:r>
              <a:rPr kumimoji="1" lang="en-US" altLang="zh-CN" sz="1800" i="1" dirty="0">
                <a:latin typeface="Times New Roman" panose="02020603050405020304" pitchFamily="18" charset="0"/>
              </a:rPr>
              <a:t>S=</a:t>
            </a:r>
            <a:r>
              <a:rPr kumimoji="1" lang="en-US" altLang="zh-CN" sz="1800" i="1" dirty="0">
                <a:latin typeface="Times New Roman" panose="02020603050405020304" pitchFamily="18" charset="0"/>
                <a:sym typeface="Symbol" panose="05050102010706020507" pitchFamily="18" charset="2"/>
              </a:rPr>
              <a:t></a:t>
            </a:r>
            <a:r>
              <a:rPr kumimoji="1" lang="en-US" altLang="zh-CN" sz="1800" i="1" dirty="0">
                <a:latin typeface="Times New Roman" panose="02020603050405020304" pitchFamily="18" charset="0"/>
              </a:rPr>
              <a:t>r</a:t>
            </a:r>
            <a:r>
              <a:rPr kumimoji="1" lang="en-US" altLang="zh-CN" sz="1800" i="1" baseline="30000" dirty="0">
                <a:latin typeface="Times New Roman" panose="02020603050405020304" pitchFamily="18" charset="0"/>
              </a:rPr>
              <a:t>2</a:t>
            </a:r>
            <a:r>
              <a:rPr kumimoji="1" lang="zh-CN" altLang="en-US" sz="1800" dirty="0">
                <a:latin typeface="Times New Roman" panose="02020603050405020304" pitchFamily="18" charset="0"/>
              </a:rPr>
              <a:t>，</a:t>
            </a:r>
            <a:r>
              <a:rPr kumimoji="1" lang="en-US" altLang="zh-CN" i="1" dirty="0">
                <a:latin typeface="Times New Roman" panose="02020603050405020304" pitchFamily="18" charset="0"/>
              </a:rPr>
              <a:t>r</a:t>
            </a:r>
            <a:r>
              <a:rPr kumimoji="1" lang="zh-CN" altLang="en-US" sz="1800" dirty="0">
                <a:latin typeface="Times New Roman" panose="02020603050405020304" pitchFamily="18" charset="0"/>
              </a:rPr>
              <a:t>为自变量，</a:t>
            </a:r>
            <a:r>
              <a:rPr kumimoji="1" lang="en-US" altLang="zh-CN" sz="1800" i="1" dirty="0">
                <a:latin typeface="Times New Roman" panose="02020603050405020304" pitchFamily="18" charset="0"/>
              </a:rPr>
              <a:t>S</a:t>
            </a:r>
            <a:r>
              <a:rPr kumimoji="1" lang="zh-CN" altLang="en-US" sz="1800" dirty="0">
                <a:latin typeface="Times New Roman" panose="02020603050405020304" pitchFamily="18" charset="0"/>
              </a:rPr>
              <a:t>为因变量</a:t>
            </a:r>
            <a:endParaRPr kumimoji="1" lang="en-US" altLang="zh-CN" sz="1800" dirty="0">
              <a:latin typeface="Times New Roman" panose="02020603050405020304" pitchFamily="18" charset="0"/>
            </a:endParaRPr>
          </a:p>
        </p:txBody>
      </p:sp>
    </p:spTree>
    <p:extLst>
      <p:ext uri="{BB962C8B-B14F-4D97-AF65-F5344CB8AC3E}">
        <p14:creationId xmlns:p14="http://schemas.microsoft.com/office/powerpoint/2010/main" val="25123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36</a:t>
            </a:fld>
            <a:endParaRPr lang="zh-CN" altLang="en-US" dirty="0">
              <a:solidFill>
                <a:prstClr val="black">
                  <a:tint val="75000"/>
                </a:prstClr>
              </a:solidFill>
            </a:endParaRPr>
          </a:p>
        </p:txBody>
      </p:sp>
      <p:sp>
        <p:nvSpPr>
          <p:cNvPr id="2" name="Rectangle 4">
            <a:extLst>
              <a:ext uri="{FF2B5EF4-FFF2-40B4-BE49-F238E27FC236}">
                <a16:creationId xmlns:a16="http://schemas.microsoft.com/office/drawing/2014/main" id="{744143F3-D04C-D85F-E11E-24E5DE98B36F}"/>
              </a:ext>
            </a:extLst>
          </p:cNvPr>
          <p:cNvSpPr>
            <a:spLocks noChangeArrowheads="1"/>
          </p:cNvSpPr>
          <p:nvPr/>
        </p:nvSpPr>
        <p:spPr bwMode="auto">
          <a:xfrm>
            <a:off x="251520" y="843558"/>
            <a:ext cx="4680713" cy="1512168"/>
          </a:xfrm>
          <a:prstGeom prst="rect">
            <a:avLst/>
          </a:prstGeom>
          <a:solidFill>
            <a:schemeClr val="accent2">
              <a:lumMod val="20000"/>
              <a:lumOff val="80000"/>
            </a:schemeClr>
          </a:solidFill>
          <a:ln>
            <a:noFill/>
          </a:ln>
          <a:effectLst/>
        </p:spPr>
        <p:txBody>
          <a:bodyPr/>
          <a:lstStyle/>
          <a:p>
            <a:pPr algn="just">
              <a:lnSpc>
                <a:spcPct val="150000"/>
              </a:lnSpc>
              <a:buClr>
                <a:schemeClr val="accent1"/>
              </a:buClr>
              <a:buSzPct val="80000"/>
            </a:pPr>
            <a:r>
              <a:rPr kumimoji="1" lang="zh-CN" altLang="en-US" sz="1600" dirty="0">
                <a:solidFill>
                  <a:srgbClr val="FF0000"/>
                </a:solidFill>
                <a:latin typeface="SimSun" panose="02010600030101010101" pitchFamily="2" charset="-122"/>
                <a:ea typeface="SimSun" panose="02010600030101010101" pitchFamily="2" charset="-122"/>
              </a:rPr>
              <a:t>相关关系</a:t>
            </a:r>
            <a:r>
              <a:rPr kumimoji="1" lang="zh-CN" altLang="en-US" sz="1600" dirty="0">
                <a:latin typeface="SimSun" panose="02010600030101010101" pitchFamily="2" charset="-122"/>
                <a:ea typeface="SimSun" panose="02010600030101010101" pitchFamily="2" charset="-122"/>
              </a:rPr>
              <a:t>：变量之间存在有依存关系，但这种关系是不完全确定的随机关系，即当一个</a:t>
            </a:r>
            <a:r>
              <a:rPr kumimoji="1" lang="en-US" altLang="zh-CN" sz="1600" dirty="0">
                <a:latin typeface="SimSun" panose="02010600030101010101" pitchFamily="2" charset="-122"/>
                <a:ea typeface="SimSun" panose="02010600030101010101" pitchFamily="2" charset="-122"/>
              </a:rPr>
              <a:t>(</a:t>
            </a:r>
            <a:r>
              <a:rPr kumimoji="1" lang="zh-CN" altLang="en-US" sz="1600" dirty="0">
                <a:latin typeface="SimSun" panose="02010600030101010101" pitchFamily="2" charset="-122"/>
                <a:ea typeface="SimSun" panose="02010600030101010101" pitchFamily="2" charset="-122"/>
              </a:rPr>
              <a:t>或一组</a:t>
            </a:r>
            <a:r>
              <a:rPr kumimoji="1" lang="en-US" altLang="zh-CN" sz="1600" dirty="0">
                <a:latin typeface="SimSun" panose="02010600030101010101" pitchFamily="2" charset="-122"/>
                <a:ea typeface="SimSun" panose="02010600030101010101" pitchFamily="2" charset="-122"/>
              </a:rPr>
              <a:t>)</a:t>
            </a:r>
            <a:r>
              <a:rPr kumimoji="1" lang="zh-CN" altLang="en-US" sz="1600" dirty="0">
                <a:latin typeface="SimSun" panose="02010600030101010101" pitchFamily="2" charset="-122"/>
                <a:ea typeface="SimSun" panose="02010600030101010101" pitchFamily="2" charset="-122"/>
              </a:rPr>
              <a:t>变量每取一个值时，相应的另一个变量可能有多个不同值与之对应。</a:t>
            </a:r>
          </a:p>
        </p:txBody>
      </p:sp>
      <p:sp>
        <p:nvSpPr>
          <p:cNvPr id="3" name="Rectangle 7">
            <a:extLst>
              <a:ext uri="{FF2B5EF4-FFF2-40B4-BE49-F238E27FC236}">
                <a16:creationId xmlns:a16="http://schemas.microsoft.com/office/drawing/2014/main" id="{C9538B19-7E4E-156B-2C8B-7BD6E0BCBCAD}"/>
              </a:ext>
            </a:extLst>
          </p:cNvPr>
          <p:cNvSpPr>
            <a:spLocks noChangeArrowheads="1"/>
          </p:cNvSpPr>
          <p:nvPr/>
        </p:nvSpPr>
        <p:spPr bwMode="auto">
          <a:xfrm>
            <a:off x="251520" y="-164554"/>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cs typeface="Times New Roman" panose="02020603050405020304" pitchFamily="18" charset="0"/>
              </a:rPr>
              <a:t>相关关系</a:t>
            </a:r>
          </a:p>
        </p:txBody>
      </p:sp>
      <p:pic>
        <p:nvPicPr>
          <p:cNvPr id="51202" name="Picture 2" descr="输出图片">
            <a:extLst>
              <a:ext uri="{FF2B5EF4-FFF2-40B4-BE49-F238E27FC236}">
                <a16:creationId xmlns:a16="http://schemas.microsoft.com/office/drawing/2014/main" id="{E4FFA15D-EFC7-E941-9F97-82EDB242B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923" y="1540707"/>
            <a:ext cx="3850073" cy="266429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F1741BA-EAB2-554B-915E-96A08D1909C6}"/>
              </a:ext>
            </a:extLst>
          </p:cNvPr>
          <p:cNvSpPr txBox="1"/>
          <p:nvPr/>
        </p:nvSpPr>
        <p:spPr>
          <a:xfrm>
            <a:off x="251519" y="2499742"/>
            <a:ext cx="4680713" cy="1892249"/>
          </a:xfrm>
          <a:prstGeom prst="rect">
            <a:avLst/>
          </a:prstGeom>
          <a:noFill/>
        </p:spPr>
        <p:txBody>
          <a:bodyPr wrap="square">
            <a:spAutoFit/>
          </a:bodyPr>
          <a:lstStyle/>
          <a:p>
            <a:pPr algn="just">
              <a:lnSpc>
                <a:spcPct val="150000"/>
              </a:lnSpc>
              <a:buClr>
                <a:schemeClr val="accent1"/>
              </a:buClr>
              <a:buSzPct val="80000"/>
            </a:pPr>
            <a:r>
              <a:rPr kumimoji="1" lang="zh-CN" altLang="en-US" sz="1600" dirty="0">
                <a:latin typeface="Times New Roman" panose="02020603050405020304" pitchFamily="18" charset="0"/>
                <a:ea typeface="宋体" panose="02010600030101010101" pitchFamily="2" charset="-122"/>
              </a:rPr>
              <a:t>（</a:t>
            </a:r>
            <a:r>
              <a:rPr kumimoji="1" lang="en-US" altLang="zh-CN" sz="1600" dirty="0">
                <a:latin typeface="Times New Roman" panose="02020603050405020304" pitchFamily="18" charset="0"/>
                <a:ea typeface="宋体" panose="02010600030101010101" pitchFamily="2" charset="-122"/>
              </a:rPr>
              <a:t>1</a:t>
            </a:r>
            <a:r>
              <a:rPr kumimoji="1" lang="zh-CN" altLang="en-US" sz="1600" dirty="0">
                <a:latin typeface="Times New Roman" panose="02020603050405020304" pitchFamily="18" charset="0"/>
                <a:ea typeface="宋体" panose="02010600030101010101" pitchFamily="2" charset="-122"/>
              </a:rPr>
              <a:t>）变量间关系不能用函数关系精确表达； </a:t>
            </a:r>
          </a:p>
          <a:p>
            <a:pPr algn="just">
              <a:lnSpc>
                <a:spcPct val="150000"/>
              </a:lnSpc>
              <a:buClr>
                <a:schemeClr val="accent1"/>
              </a:buClr>
              <a:buSzPct val="80000"/>
            </a:pPr>
            <a:r>
              <a:rPr kumimoji="1" lang="zh-CN" altLang="en-US" sz="1600" dirty="0">
                <a:latin typeface="Times New Roman" panose="02020603050405020304" pitchFamily="18" charset="0"/>
                <a:ea typeface="宋体" panose="02010600030101010101" pitchFamily="2" charset="-122"/>
              </a:rPr>
              <a:t>（</a:t>
            </a:r>
            <a:r>
              <a:rPr kumimoji="1" lang="en-US" altLang="zh-CN" sz="1600" dirty="0">
                <a:latin typeface="Times New Roman" panose="02020603050405020304" pitchFamily="18" charset="0"/>
                <a:ea typeface="宋体" panose="02010600030101010101" pitchFamily="2" charset="-122"/>
              </a:rPr>
              <a:t>2</a:t>
            </a:r>
            <a:r>
              <a:rPr kumimoji="1" lang="zh-CN" altLang="en-US" sz="1600" dirty="0">
                <a:latin typeface="Times New Roman" panose="02020603050405020304" pitchFamily="18" charset="0"/>
                <a:ea typeface="宋体" panose="02010600030101010101" pitchFamily="2" charset="-122"/>
              </a:rPr>
              <a:t>）一个变量的取值不能由另一个变量唯一确定； </a:t>
            </a:r>
          </a:p>
          <a:p>
            <a:pPr algn="just">
              <a:lnSpc>
                <a:spcPct val="150000"/>
              </a:lnSpc>
              <a:buClr>
                <a:schemeClr val="accent1"/>
              </a:buClr>
              <a:buSzPct val="80000"/>
            </a:pPr>
            <a:r>
              <a:rPr kumimoji="1" lang="zh-CN" altLang="en-US" sz="1600" dirty="0">
                <a:latin typeface="Times New Roman" panose="02020603050405020304" pitchFamily="18" charset="0"/>
                <a:ea typeface="宋体" panose="02010600030101010101" pitchFamily="2" charset="-122"/>
              </a:rPr>
              <a:t>（</a:t>
            </a:r>
            <a:r>
              <a:rPr kumimoji="1" lang="en-US" altLang="zh-CN" sz="1600" dirty="0">
                <a:latin typeface="Times New Roman" panose="02020603050405020304" pitchFamily="18" charset="0"/>
                <a:ea typeface="宋体" panose="02010600030101010101" pitchFamily="2" charset="-122"/>
              </a:rPr>
              <a:t>3</a:t>
            </a:r>
            <a:r>
              <a:rPr kumimoji="1" lang="zh-CN" altLang="en-US" sz="1600" dirty="0">
                <a:latin typeface="Times New Roman" panose="02020603050405020304" pitchFamily="18" charset="0"/>
                <a:ea typeface="宋体" panose="02010600030101010101" pitchFamily="2" charset="-122"/>
              </a:rPr>
              <a:t>）当变量</a:t>
            </a:r>
            <a:r>
              <a:rPr kumimoji="1" lang="zh-CN" altLang="en-US" sz="1600" i="1" dirty="0">
                <a:latin typeface="Times New Roman" panose="02020603050405020304" pitchFamily="18" charset="0"/>
                <a:ea typeface="宋体" panose="02010600030101010101" pitchFamily="2" charset="-122"/>
              </a:rPr>
              <a:t> </a:t>
            </a:r>
            <a:r>
              <a:rPr kumimoji="1" lang="en-US" altLang="zh-CN" sz="1600" i="1" dirty="0">
                <a:latin typeface="Times New Roman" panose="02020603050405020304" pitchFamily="18" charset="0"/>
                <a:ea typeface="宋体" panose="02010600030101010101" pitchFamily="2" charset="-122"/>
              </a:rPr>
              <a:t>x </a:t>
            </a:r>
            <a:r>
              <a:rPr kumimoji="1" lang="zh-CN" altLang="en-US" sz="1600" dirty="0">
                <a:latin typeface="Times New Roman" panose="02020603050405020304" pitchFamily="18" charset="0"/>
                <a:ea typeface="宋体" panose="02010600030101010101" pitchFamily="2" charset="-122"/>
              </a:rPr>
              <a:t>取某个值时，变量 </a:t>
            </a:r>
            <a:r>
              <a:rPr kumimoji="1" lang="en-US" altLang="zh-CN" sz="1600" i="1" dirty="0">
                <a:latin typeface="Times New Roman" panose="02020603050405020304" pitchFamily="18" charset="0"/>
                <a:ea typeface="宋体" panose="02010600030101010101" pitchFamily="2" charset="-122"/>
              </a:rPr>
              <a:t>y</a:t>
            </a:r>
            <a:r>
              <a:rPr kumimoji="1" lang="en-US" altLang="zh-CN" sz="1600" dirty="0">
                <a:latin typeface="Times New Roman" panose="02020603050405020304" pitchFamily="18" charset="0"/>
                <a:ea typeface="宋体" panose="02010600030101010101" pitchFamily="2" charset="-122"/>
              </a:rPr>
              <a:t> </a:t>
            </a:r>
            <a:r>
              <a:rPr kumimoji="1" lang="zh-CN" altLang="en-US" sz="1600" dirty="0">
                <a:latin typeface="Times New Roman" panose="02020603050405020304" pitchFamily="18" charset="0"/>
                <a:ea typeface="宋体" panose="02010600030101010101" pitchFamily="2" charset="-122"/>
              </a:rPr>
              <a:t>的取值可能有几个； </a:t>
            </a:r>
          </a:p>
          <a:p>
            <a:pPr algn="just">
              <a:lnSpc>
                <a:spcPct val="150000"/>
              </a:lnSpc>
              <a:buClr>
                <a:schemeClr val="accent1"/>
              </a:buClr>
              <a:buSzPct val="80000"/>
            </a:pPr>
            <a:r>
              <a:rPr kumimoji="1" lang="zh-CN" altLang="en-US" sz="1600" dirty="0">
                <a:latin typeface="Times New Roman" panose="02020603050405020304" pitchFamily="18" charset="0"/>
                <a:ea typeface="宋体" panose="02010600030101010101" pitchFamily="2" charset="-122"/>
              </a:rPr>
              <a:t>（</a:t>
            </a:r>
            <a:r>
              <a:rPr kumimoji="1" lang="en-US" altLang="zh-CN" sz="1600" dirty="0">
                <a:latin typeface="Times New Roman" panose="02020603050405020304" pitchFamily="18" charset="0"/>
                <a:ea typeface="宋体" panose="02010600030101010101" pitchFamily="2" charset="-122"/>
              </a:rPr>
              <a:t>4</a:t>
            </a:r>
            <a:r>
              <a:rPr kumimoji="1" lang="zh-CN" altLang="en-US" sz="1600" dirty="0">
                <a:latin typeface="Times New Roman" panose="02020603050405020304" pitchFamily="18" charset="0"/>
                <a:ea typeface="宋体" panose="02010600030101010101" pitchFamily="2" charset="-122"/>
              </a:rPr>
              <a:t>）各观测点分布在直线周围。 </a:t>
            </a:r>
          </a:p>
        </p:txBody>
      </p:sp>
    </p:spTree>
    <p:extLst>
      <p:ext uri="{BB962C8B-B14F-4D97-AF65-F5344CB8AC3E}">
        <p14:creationId xmlns:p14="http://schemas.microsoft.com/office/powerpoint/2010/main" val="421337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37</a:t>
            </a:fld>
            <a:endParaRPr lang="zh-CN" altLang="en-US" dirty="0">
              <a:solidFill>
                <a:prstClr val="black">
                  <a:tint val="75000"/>
                </a:prstClr>
              </a:solidFill>
            </a:endParaRPr>
          </a:p>
        </p:txBody>
      </p:sp>
      <p:sp>
        <p:nvSpPr>
          <p:cNvPr id="3" name="Rectangle 4">
            <a:extLst>
              <a:ext uri="{FF2B5EF4-FFF2-40B4-BE49-F238E27FC236}">
                <a16:creationId xmlns:a16="http://schemas.microsoft.com/office/drawing/2014/main" id="{1C96D268-C91F-963F-F1AA-91EAF41D1F2F}"/>
              </a:ext>
            </a:extLst>
          </p:cNvPr>
          <p:cNvSpPr>
            <a:spLocks noChangeArrowheads="1"/>
          </p:cNvSpPr>
          <p:nvPr/>
        </p:nvSpPr>
        <p:spPr bwMode="auto">
          <a:xfrm>
            <a:off x="863588" y="1059582"/>
            <a:ext cx="7416824" cy="3312368"/>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lIns="92075" tIns="46036" rIns="92075" bIns="46036"/>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Bef>
                <a:spcPct val="0"/>
              </a:spcBef>
              <a:buFont typeface="Wingdings" panose="05000000000000000000" pitchFamily="2" charset="2"/>
              <a:buNone/>
            </a:pPr>
            <a:r>
              <a:rPr kumimoji="1" lang="en-US" altLang="zh-CN" sz="2000" b="1" dirty="0">
                <a:latin typeface="楷体_GB2312" pitchFamily="49" charset="-122"/>
              </a:rPr>
              <a:t> </a:t>
            </a:r>
            <a:endParaRPr lang="en-US" altLang="zh-CN" sz="2000" dirty="0"/>
          </a:p>
          <a:p>
            <a:pPr lvl="1" eaLnBrk="1" hangingPunct="1">
              <a:lnSpc>
                <a:spcPct val="160000"/>
              </a:lnSpc>
              <a:spcBef>
                <a:spcPct val="0"/>
              </a:spcBef>
              <a:buClr>
                <a:schemeClr val="tx1"/>
              </a:buClr>
              <a:buFont typeface="Wingdings" panose="05000000000000000000" pitchFamily="2" charset="2"/>
              <a:buChar char="§"/>
            </a:pPr>
            <a:r>
              <a:rPr kumimoji="1" lang="zh-CN" altLang="en-US" sz="1800" dirty="0">
                <a:latin typeface="楷体_GB2312" pitchFamily="49" charset="-122"/>
              </a:rPr>
              <a:t>商品的消费量</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y</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与居民收入</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x</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之间的关系 </a:t>
            </a:r>
            <a:endParaRPr lang="zh-CN" altLang="en-US" sz="1800" dirty="0"/>
          </a:p>
          <a:p>
            <a:pPr lvl="1" eaLnBrk="1" hangingPunct="1">
              <a:lnSpc>
                <a:spcPct val="160000"/>
              </a:lnSpc>
              <a:spcBef>
                <a:spcPct val="0"/>
              </a:spcBef>
              <a:buClr>
                <a:schemeClr val="tx1"/>
              </a:buClr>
              <a:buFont typeface="Wingdings" panose="05000000000000000000" pitchFamily="2" charset="2"/>
              <a:buChar char="§"/>
            </a:pPr>
            <a:r>
              <a:rPr kumimoji="1" lang="zh-CN" altLang="en-US" sz="1800" dirty="0">
                <a:latin typeface="楷体_GB2312" pitchFamily="49" charset="-122"/>
              </a:rPr>
              <a:t>商品销售额</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y</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与广告费支出</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x</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之间的关系 </a:t>
            </a:r>
            <a:endParaRPr lang="zh-CN" altLang="en-US" sz="1800" dirty="0"/>
          </a:p>
          <a:p>
            <a:pPr lvl="1" eaLnBrk="1" hangingPunct="1">
              <a:lnSpc>
                <a:spcPct val="160000"/>
              </a:lnSpc>
              <a:spcBef>
                <a:spcPct val="0"/>
              </a:spcBef>
              <a:buClr>
                <a:schemeClr val="tx1"/>
              </a:buClr>
              <a:buFont typeface="Wingdings" panose="05000000000000000000" pitchFamily="2" charset="2"/>
              <a:buChar char="§"/>
            </a:pPr>
            <a:r>
              <a:rPr kumimoji="1" lang="zh-CN" altLang="en-US" sz="1800" dirty="0">
                <a:latin typeface="楷体_GB2312" pitchFamily="49" charset="-122"/>
              </a:rPr>
              <a:t>粮食亩产量</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y</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与施肥量</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x</a:t>
            </a:r>
            <a:r>
              <a:rPr kumimoji="1" lang="en-US" altLang="zh-CN" sz="1800" i="1" baseline="-25000" dirty="0">
                <a:latin typeface="Times New Roman" panose="02020603050405020304" pitchFamily="18" charset="0"/>
                <a:cs typeface="Times New Roman" panose="02020603050405020304" pitchFamily="18" charset="0"/>
              </a:rPr>
              <a:t>1</a:t>
            </a:r>
            <a:r>
              <a:rPr kumimoji="1" lang="en-US" altLang="zh-CN" sz="1800" dirty="0">
                <a:latin typeface="Times New Roman" panose="02020603050405020304" pitchFamily="18" charset="0"/>
                <a:cs typeface="Times New Roman" panose="02020603050405020304" pitchFamily="18" charset="0"/>
              </a:rPr>
              <a:t>) </a:t>
            </a:r>
            <a:r>
              <a:rPr kumimoji="1" lang="zh-CN" altLang="en-US" sz="1800" dirty="0">
                <a:latin typeface="楷体_GB2312" pitchFamily="49" charset="-122"/>
              </a:rPr>
              <a:t>、降雨量</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x</a:t>
            </a:r>
            <a:r>
              <a:rPr kumimoji="1" lang="en-US" altLang="zh-CN" sz="1800" i="1" baseline="-25000" dirty="0">
                <a:latin typeface="Times New Roman" panose="02020603050405020304" pitchFamily="18" charset="0"/>
                <a:cs typeface="Times New Roman" panose="02020603050405020304" pitchFamily="18" charset="0"/>
              </a:rPr>
              <a:t>2</a:t>
            </a:r>
            <a:r>
              <a:rPr kumimoji="1" lang="en-US" altLang="zh-CN" sz="1800" dirty="0">
                <a:latin typeface="Times New Roman" panose="02020603050405020304" pitchFamily="18" charset="0"/>
                <a:cs typeface="Times New Roman" panose="02020603050405020304" pitchFamily="18" charset="0"/>
              </a:rPr>
              <a:t>) </a:t>
            </a:r>
            <a:r>
              <a:rPr kumimoji="1" lang="zh-CN" altLang="en-US" sz="1800" dirty="0">
                <a:latin typeface="楷体_GB2312" pitchFamily="49" charset="-122"/>
              </a:rPr>
              <a:t>、温度</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x</a:t>
            </a:r>
            <a:r>
              <a:rPr kumimoji="1" lang="en-US" altLang="zh-CN" sz="1800" i="1" baseline="-25000" dirty="0">
                <a:latin typeface="Times New Roman" panose="02020603050405020304" pitchFamily="18" charset="0"/>
                <a:cs typeface="Times New Roman" panose="02020603050405020304" pitchFamily="18" charset="0"/>
              </a:rPr>
              <a:t>3</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之间的关系 </a:t>
            </a:r>
            <a:endParaRPr lang="zh-CN" altLang="en-US" sz="1800" dirty="0"/>
          </a:p>
          <a:p>
            <a:pPr lvl="1" eaLnBrk="1" hangingPunct="1">
              <a:lnSpc>
                <a:spcPct val="160000"/>
              </a:lnSpc>
              <a:spcBef>
                <a:spcPct val="0"/>
              </a:spcBef>
              <a:buClr>
                <a:schemeClr val="tx1"/>
              </a:buClr>
              <a:buFont typeface="Wingdings" panose="05000000000000000000" pitchFamily="2" charset="2"/>
              <a:buChar char="§"/>
            </a:pPr>
            <a:r>
              <a:rPr kumimoji="1" lang="zh-CN" altLang="en-US" sz="1800" dirty="0">
                <a:latin typeface="楷体_GB2312" pitchFamily="49" charset="-122"/>
              </a:rPr>
              <a:t>收入水平</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y</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与受教育程度</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x</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之间的关系 </a:t>
            </a:r>
            <a:endParaRPr lang="zh-CN" altLang="en-US" sz="1800" dirty="0"/>
          </a:p>
          <a:p>
            <a:pPr lvl="1" eaLnBrk="1" hangingPunct="1">
              <a:lnSpc>
                <a:spcPct val="160000"/>
              </a:lnSpc>
              <a:spcBef>
                <a:spcPct val="0"/>
              </a:spcBef>
              <a:buClr>
                <a:schemeClr val="tx1"/>
              </a:buClr>
              <a:buFont typeface="Wingdings" panose="05000000000000000000" pitchFamily="2" charset="2"/>
              <a:buChar char="§"/>
            </a:pPr>
            <a:r>
              <a:rPr kumimoji="1" lang="zh-CN" altLang="en-US" sz="1800" dirty="0">
                <a:latin typeface="楷体_GB2312" pitchFamily="49" charset="-122"/>
              </a:rPr>
              <a:t>父母亲身高</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y</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与子女身高</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x</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之间的关系 </a:t>
            </a:r>
            <a:endParaRPr lang="zh-CN" altLang="en-US" sz="1800" dirty="0"/>
          </a:p>
          <a:p>
            <a:pPr lvl="1" eaLnBrk="1" hangingPunct="1">
              <a:lnSpc>
                <a:spcPct val="160000"/>
              </a:lnSpc>
              <a:spcBef>
                <a:spcPct val="0"/>
              </a:spcBef>
              <a:buClr>
                <a:schemeClr val="tx1"/>
              </a:buClr>
              <a:buFont typeface="Wingdings" panose="05000000000000000000" pitchFamily="2" charset="2"/>
              <a:buChar char="§"/>
            </a:pPr>
            <a:r>
              <a:rPr kumimoji="1" lang="zh-CN" altLang="en-US" sz="1800" dirty="0">
                <a:latin typeface="楷体_GB2312" pitchFamily="49" charset="-122"/>
              </a:rPr>
              <a:t>身高</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y</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与体重</a:t>
            </a:r>
            <a:r>
              <a:rPr kumimoji="1" lang="en-US" altLang="zh-CN" sz="1800" dirty="0">
                <a:latin typeface="Times New Roman" panose="02020603050405020304" pitchFamily="18" charset="0"/>
                <a:cs typeface="Times New Roman" panose="02020603050405020304" pitchFamily="18" charset="0"/>
              </a:rPr>
              <a:t>(</a:t>
            </a:r>
            <a:r>
              <a:rPr kumimoji="1" lang="en-US" altLang="zh-CN" sz="1800" i="1" dirty="0">
                <a:latin typeface="Times New Roman" panose="02020603050405020304" pitchFamily="18" charset="0"/>
                <a:cs typeface="Times New Roman" panose="02020603050405020304" pitchFamily="18" charset="0"/>
              </a:rPr>
              <a:t>x</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楷体_GB2312" pitchFamily="49" charset="-122"/>
              </a:rPr>
              <a:t>的关系 </a:t>
            </a:r>
            <a:endParaRPr lang="zh-CN" altLang="en-US" sz="1800" dirty="0"/>
          </a:p>
        </p:txBody>
      </p:sp>
      <p:sp>
        <p:nvSpPr>
          <p:cNvPr id="4" name="Rectangle 24">
            <a:extLst>
              <a:ext uri="{FF2B5EF4-FFF2-40B4-BE49-F238E27FC236}">
                <a16:creationId xmlns:a16="http://schemas.microsoft.com/office/drawing/2014/main" id="{901D3928-103E-180E-72E3-9449D9B27440}"/>
              </a:ext>
            </a:extLst>
          </p:cNvPr>
          <p:cNvSpPr>
            <a:spLocks noChangeArrowheads="1"/>
          </p:cNvSpPr>
          <p:nvPr/>
        </p:nvSpPr>
        <p:spPr bwMode="auto">
          <a:xfrm>
            <a:off x="251520" y="267494"/>
            <a:ext cx="1728192" cy="344388"/>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相关关系</a:t>
            </a:r>
          </a:p>
        </p:txBody>
      </p:sp>
    </p:spTree>
    <p:extLst>
      <p:ext uri="{BB962C8B-B14F-4D97-AF65-F5344CB8AC3E}">
        <p14:creationId xmlns:p14="http://schemas.microsoft.com/office/powerpoint/2010/main" val="3395646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38</a:t>
            </a:fld>
            <a:endParaRPr lang="zh-CN" altLang="en-US" dirty="0">
              <a:solidFill>
                <a:prstClr val="black">
                  <a:tint val="75000"/>
                </a:prstClr>
              </a:solidFill>
            </a:endParaRPr>
          </a:p>
        </p:txBody>
      </p:sp>
      <p:sp>
        <p:nvSpPr>
          <p:cNvPr id="5" name="Rectangle 4">
            <a:extLst>
              <a:ext uri="{FF2B5EF4-FFF2-40B4-BE49-F238E27FC236}">
                <a16:creationId xmlns:a16="http://schemas.microsoft.com/office/drawing/2014/main" id="{9C3E106D-3F27-EFA5-708B-DFB237A9287C}"/>
              </a:ext>
            </a:extLst>
          </p:cNvPr>
          <p:cNvSpPr>
            <a:spLocks noChangeArrowheads="1"/>
          </p:cNvSpPr>
          <p:nvPr/>
        </p:nvSpPr>
        <p:spPr bwMode="auto">
          <a:xfrm>
            <a:off x="1710240" y="1635646"/>
            <a:ext cx="5723520" cy="2376264"/>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a:lstStyle/>
          <a:p>
            <a:pPr algn="just">
              <a:lnSpc>
                <a:spcPct val="150000"/>
              </a:lnSpc>
              <a:buClr>
                <a:schemeClr val="accent1"/>
              </a:buClr>
              <a:buSzPct val="80000"/>
            </a:pPr>
            <a:r>
              <a:rPr kumimoji="1" lang="zh-CN" altLang="en-US" sz="2000" dirty="0">
                <a:latin typeface="Times New Roman" panose="02020603050405020304" pitchFamily="18" charset="0"/>
                <a:ea typeface="宋体" panose="02010600030101010101" pitchFamily="2" charset="-122"/>
              </a:rPr>
              <a:t>下列变量之间存在相关关系吗？ </a:t>
            </a:r>
          </a:p>
          <a:p>
            <a:pPr marL="342900" indent="-342900" algn="just">
              <a:lnSpc>
                <a:spcPct val="150000"/>
              </a:lnSpc>
              <a:buClr>
                <a:schemeClr val="accent1"/>
              </a:buClr>
              <a:buSzPct val="80000"/>
              <a:buFont typeface="Arial" panose="020B0604020202020204" pitchFamily="34" charset="0"/>
              <a:buChar char="•"/>
            </a:pPr>
            <a:r>
              <a:rPr kumimoji="1" lang="zh-CN" altLang="en-US" sz="2000" dirty="0">
                <a:latin typeface="Times New Roman" panose="02020603050405020304" pitchFamily="18" charset="0"/>
                <a:ea typeface="宋体" panose="02010600030101010101" pitchFamily="2" charset="-122"/>
              </a:rPr>
              <a:t>抽烟与肺癌之间的关系</a:t>
            </a:r>
          </a:p>
          <a:p>
            <a:pPr marL="342900" indent="-342900" algn="just">
              <a:lnSpc>
                <a:spcPct val="150000"/>
              </a:lnSpc>
              <a:buClr>
                <a:schemeClr val="accent1"/>
              </a:buClr>
              <a:buSzPct val="80000"/>
              <a:buFont typeface="Arial" panose="020B0604020202020204" pitchFamily="34" charset="0"/>
              <a:buChar char="•"/>
            </a:pPr>
            <a:r>
              <a:rPr kumimoji="1" lang="zh-CN" altLang="en-US" sz="2000" dirty="0">
                <a:latin typeface="Times New Roman" panose="02020603050405020304" pitchFamily="18" charset="0"/>
                <a:ea typeface="宋体" panose="02010600030101010101" pitchFamily="2" charset="-122"/>
              </a:rPr>
              <a:t>纳税者年龄和他们交纳税款的数量之间的关系 </a:t>
            </a:r>
          </a:p>
          <a:p>
            <a:pPr marL="342900" indent="-342900" algn="just">
              <a:lnSpc>
                <a:spcPct val="150000"/>
              </a:lnSpc>
              <a:buClr>
                <a:schemeClr val="accent1"/>
              </a:buClr>
              <a:buSzPct val="80000"/>
              <a:buFont typeface="Arial" panose="020B0604020202020204" pitchFamily="34" charset="0"/>
              <a:buChar char="•"/>
            </a:pPr>
            <a:r>
              <a:rPr kumimoji="1" lang="zh-CN" altLang="en-US" sz="2000" dirty="0">
                <a:latin typeface="Times New Roman" panose="02020603050405020304" pitchFamily="18" charset="0"/>
                <a:ea typeface="宋体" panose="02010600030101010101" pitchFamily="2" charset="-122"/>
              </a:rPr>
              <a:t>采光量与植物的生产量之间的关系 </a:t>
            </a:r>
          </a:p>
        </p:txBody>
      </p:sp>
      <p:sp>
        <p:nvSpPr>
          <p:cNvPr id="4" name="Rectangle 24">
            <a:extLst>
              <a:ext uri="{FF2B5EF4-FFF2-40B4-BE49-F238E27FC236}">
                <a16:creationId xmlns:a16="http://schemas.microsoft.com/office/drawing/2014/main" id="{42DFB86D-86CC-C062-8189-412943282A9D}"/>
              </a:ext>
            </a:extLst>
          </p:cNvPr>
          <p:cNvSpPr>
            <a:spLocks noChangeArrowheads="1"/>
          </p:cNvSpPr>
          <p:nvPr/>
        </p:nvSpPr>
        <p:spPr bwMode="auto">
          <a:xfrm>
            <a:off x="-19744" y="230456"/>
            <a:ext cx="1728192" cy="344388"/>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思考</a:t>
            </a:r>
          </a:p>
        </p:txBody>
      </p:sp>
    </p:spTree>
    <p:extLst>
      <p:ext uri="{BB962C8B-B14F-4D97-AF65-F5344CB8AC3E}">
        <p14:creationId xmlns:p14="http://schemas.microsoft.com/office/powerpoint/2010/main" val="766883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39</a:t>
            </a:fld>
            <a:endParaRPr lang="zh-CN" altLang="en-US" dirty="0">
              <a:solidFill>
                <a:prstClr val="black">
                  <a:tint val="75000"/>
                </a:prstClr>
              </a:solidFill>
            </a:endParaRPr>
          </a:p>
        </p:txBody>
      </p:sp>
      <p:sp>
        <p:nvSpPr>
          <p:cNvPr id="2" name="Rectangle 4">
            <a:extLst>
              <a:ext uri="{FF2B5EF4-FFF2-40B4-BE49-F238E27FC236}">
                <a16:creationId xmlns:a16="http://schemas.microsoft.com/office/drawing/2014/main" id="{FB281EBF-D10A-44BC-8149-DB109B32F7B9}"/>
              </a:ext>
            </a:extLst>
          </p:cNvPr>
          <p:cNvSpPr>
            <a:spLocks noChangeArrowheads="1"/>
          </p:cNvSpPr>
          <p:nvPr/>
        </p:nvSpPr>
        <p:spPr bwMode="auto">
          <a:xfrm>
            <a:off x="493812" y="1004886"/>
            <a:ext cx="8192988" cy="3439072"/>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a:lstStyle/>
          <a:p>
            <a:pPr algn="ctr">
              <a:lnSpc>
                <a:spcPct val="150000"/>
              </a:lnSpc>
              <a:buClr>
                <a:schemeClr val="accent1"/>
              </a:buClr>
              <a:buSzPct val="80000"/>
            </a:pPr>
            <a:r>
              <a:rPr kumimoji="1" lang="zh-CN" altLang="en-US" dirty="0">
                <a:latin typeface="Times New Roman" panose="02020603050405020304" pitchFamily="18" charset="0"/>
                <a:ea typeface="宋体" panose="02010600030101010101" pitchFamily="2" charset="-122"/>
              </a:rPr>
              <a:t>相关关系与函数关系</a:t>
            </a:r>
            <a:r>
              <a:rPr kumimoji="1" lang="en-US" altLang="zh-CN" dirty="0">
                <a:latin typeface="Times New Roman" panose="02020603050405020304" pitchFamily="18" charset="0"/>
                <a:ea typeface="宋体" panose="02010600030101010101" pitchFamily="2" charset="-122"/>
              </a:rPr>
              <a:t>——</a:t>
            </a:r>
            <a:r>
              <a:rPr kumimoji="1" lang="zh-CN" altLang="en-US" dirty="0">
                <a:latin typeface="Times New Roman" panose="02020603050405020304" pitchFamily="18" charset="0"/>
                <a:ea typeface="宋体" panose="02010600030101010101" pitchFamily="2" charset="-122"/>
              </a:rPr>
              <a:t>在一定的条件下</a:t>
            </a:r>
            <a:r>
              <a:rPr kumimoji="1" lang="zh-CN" altLang="en-US" dirty="0">
                <a:solidFill>
                  <a:srgbClr val="C00000"/>
                </a:solidFill>
                <a:latin typeface="Times New Roman" panose="02020603050405020304" pitchFamily="18" charset="0"/>
                <a:ea typeface="宋体" panose="02010600030101010101" pitchFamily="2" charset="-122"/>
              </a:rPr>
              <a:t>互相转化</a:t>
            </a:r>
            <a:r>
              <a:rPr kumimoji="1" lang="en-US" altLang="zh-CN" dirty="0">
                <a:solidFill>
                  <a:srgbClr val="C00000"/>
                </a:solidFill>
                <a:latin typeface="Times New Roman" panose="02020603050405020304" pitchFamily="18" charset="0"/>
                <a:ea typeface="宋体" panose="02010600030101010101" pitchFamily="2" charset="-122"/>
              </a:rPr>
              <a:t> </a:t>
            </a:r>
          </a:p>
          <a:p>
            <a:pPr algn="ctr">
              <a:lnSpc>
                <a:spcPct val="150000"/>
              </a:lnSpc>
              <a:buClr>
                <a:schemeClr val="accent1"/>
              </a:buClr>
              <a:buSzPct val="80000"/>
            </a:pPr>
            <a:endParaRPr kumimoji="1" lang="en-US" altLang="zh-CN" dirty="0">
              <a:latin typeface="Times New Roman" panose="02020603050405020304" pitchFamily="18" charset="0"/>
              <a:ea typeface="宋体" panose="02010600030101010101" pitchFamily="2" charset="-122"/>
            </a:endParaRPr>
          </a:p>
          <a:p>
            <a:pPr algn="just">
              <a:lnSpc>
                <a:spcPct val="150000"/>
              </a:lnSpc>
              <a:buClr>
                <a:schemeClr val="accent1"/>
              </a:buClr>
              <a:buSzPct val="80000"/>
            </a:pPr>
            <a:r>
              <a:rPr kumimoji="1" lang="zh-CN" altLang="en-US" dirty="0">
                <a:latin typeface="Times New Roman" panose="02020603050405020304" pitchFamily="18" charset="0"/>
                <a:ea typeface="宋体" panose="02010600030101010101" pitchFamily="2" charset="-122"/>
              </a:rPr>
              <a:t>具有函数关系的变量，当存在观测误差和随机因素影响时，其</a:t>
            </a:r>
            <a:r>
              <a:rPr kumimoji="1" lang="zh-CN" altLang="en-US" dirty="0">
                <a:solidFill>
                  <a:srgbClr val="C00000"/>
                </a:solidFill>
                <a:latin typeface="Times New Roman" panose="02020603050405020304" pitchFamily="18" charset="0"/>
                <a:ea typeface="宋体" panose="02010600030101010101" pitchFamily="2" charset="-122"/>
              </a:rPr>
              <a:t>函数关系往往以相关的形式表现出来</a:t>
            </a:r>
            <a:r>
              <a:rPr kumimoji="1" lang="zh-CN" altLang="en-US" dirty="0">
                <a:latin typeface="Times New Roman" panose="02020603050405020304" pitchFamily="18" charset="0"/>
                <a:ea typeface="宋体" panose="02010600030101010101" pitchFamily="2" charset="-122"/>
              </a:rPr>
              <a:t>。</a:t>
            </a:r>
            <a:endParaRPr kumimoji="1" lang="en-US" altLang="zh-CN" dirty="0">
              <a:latin typeface="Times New Roman" panose="02020603050405020304" pitchFamily="18" charset="0"/>
              <a:ea typeface="宋体" panose="02010600030101010101" pitchFamily="2" charset="-122"/>
            </a:endParaRPr>
          </a:p>
          <a:p>
            <a:pPr algn="just">
              <a:lnSpc>
                <a:spcPct val="150000"/>
              </a:lnSpc>
              <a:buClr>
                <a:schemeClr val="accent1"/>
              </a:buClr>
              <a:buSzPct val="80000"/>
            </a:pPr>
            <a:r>
              <a:rPr kumimoji="1" lang="zh-CN" altLang="en-US" dirty="0">
                <a:latin typeface="Times New Roman" panose="02020603050405020304" pitchFamily="18" charset="0"/>
                <a:ea typeface="宋体" panose="02010600030101010101" pitchFamily="2" charset="-122"/>
              </a:rPr>
              <a:t>而具有相关关系的变量之间的联系，如果我们对它们有了深刻的规律性认识，并且能够把影响因变量变动的因素全部纳入方程，这时相关关系也可转化为函数关系。另外，相关关系也具有某种变动规律，所以，</a:t>
            </a:r>
            <a:r>
              <a:rPr kumimoji="1" lang="zh-CN" altLang="en-US" dirty="0">
                <a:solidFill>
                  <a:srgbClr val="C00000"/>
                </a:solidFill>
                <a:latin typeface="Times New Roman" panose="02020603050405020304" pitchFamily="18" charset="0"/>
                <a:ea typeface="宋体" panose="02010600030101010101" pitchFamily="2" charset="-122"/>
              </a:rPr>
              <a:t>相关关系</a:t>
            </a:r>
            <a:r>
              <a:rPr kumimoji="1" lang="zh-CN" altLang="en-US" dirty="0">
                <a:latin typeface="Times New Roman" panose="02020603050405020304" pitchFamily="18" charset="0"/>
                <a:ea typeface="宋体" panose="02010600030101010101" pitchFamily="2" charset="-122"/>
              </a:rPr>
              <a:t>也经常可以用一定的</a:t>
            </a:r>
            <a:r>
              <a:rPr kumimoji="1" lang="zh-CN" altLang="en-US" dirty="0">
                <a:solidFill>
                  <a:srgbClr val="C00000"/>
                </a:solidFill>
                <a:latin typeface="Times New Roman" panose="02020603050405020304" pitchFamily="18" charset="0"/>
                <a:ea typeface="宋体" panose="02010600030101010101" pitchFamily="2" charset="-122"/>
              </a:rPr>
              <a:t>函数形式</a:t>
            </a:r>
            <a:r>
              <a:rPr kumimoji="1" lang="zh-CN" altLang="en-US" dirty="0">
                <a:latin typeface="Times New Roman" panose="02020603050405020304" pitchFamily="18" charset="0"/>
                <a:ea typeface="宋体" panose="02010600030101010101" pitchFamily="2" charset="-122"/>
              </a:rPr>
              <a:t>去</a:t>
            </a:r>
            <a:r>
              <a:rPr kumimoji="1" lang="zh-CN" altLang="en-US" dirty="0">
                <a:solidFill>
                  <a:srgbClr val="C00000"/>
                </a:solidFill>
                <a:latin typeface="Times New Roman" panose="02020603050405020304" pitchFamily="18" charset="0"/>
                <a:ea typeface="宋体" panose="02010600030101010101" pitchFamily="2" charset="-122"/>
              </a:rPr>
              <a:t>近似地描述</a:t>
            </a:r>
            <a:r>
              <a:rPr kumimoji="1" lang="zh-CN" altLang="en-US" dirty="0">
                <a:latin typeface="Times New Roman" panose="02020603050405020304" pitchFamily="18" charset="0"/>
                <a:ea typeface="宋体" panose="02010600030101010101" pitchFamily="2" charset="-122"/>
              </a:rPr>
              <a:t>。</a:t>
            </a:r>
            <a:endParaRPr kumimoji="1" lang="en-US" altLang="zh-CN" dirty="0">
              <a:latin typeface="Times New Roman" panose="02020603050405020304" pitchFamily="18" charset="0"/>
              <a:ea typeface="宋体" panose="02010600030101010101" pitchFamily="2" charset="-122"/>
            </a:endParaRPr>
          </a:p>
        </p:txBody>
      </p:sp>
      <p:sp>
        <p:nvSpPr>
          <p:cNvPr id="3" name="Rectangle 8">
            <a:extLst>
              <a:ext uri="{FF2B5EF4-FFF2-40B4-BE49-F238E27FC236}">
                <a16:creationId xmlns:a16="http://schemas.microsoft.com/office/drawing/2014/main" id="{301235AD-579D-A311-F217-EE851283B39F}"/>
              </a:ext>
            </a:extLst>
          </p:cNvPr>
          <p:cNvSpPr>
            <a:spLocks noChangeArrowheads="1"/>
          </p:cNvSpPr>
          <p:nvPr/>
        </p:nvSpPr>
        <p:spPr bwMode="auto">
          <a:xfrm>
            <a:off x="323528" y="-164554"/>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二、相关关系的概念</a:t>
            </a:r>
          </a:p>
        </p:txBody>
      </p:sp>
    </p:spTree>
    <p:extLst>
      <p:ext uri="{BB962C8B-B14F-4D97-AF65-F5344CB8AC3E}">
        <p14:creationId xmlns:p14="http://schemas.microsoft.com/office/powerpoint/2010/main" val="716016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vs.</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图像插值</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a:t>
            </a:fld>
            <a:endParaRPr lang="zh-CN" altLang="en-US" dirty="0">
              <a:solidFill>
                <a:prstClr val="black">
                  <a:tint val="75000"/>
                </a:prstClr>
              </a:solidFill>
            </a:endParaRPr>
          </a:p>
        </p:txBody>
      </p:sp>
      <p:sp>
        <p:nvSpPr>
          <p:cNvPr id="12" name="文本框 11">
            <a:extLst>
              <a:ext uri="{FF2B5EF4-FFF2-40B4-BE49-F238E27FC236}">
                <a16:creationId xmlns:a16="http://schemas.microsoft.com/office/drawing/2014/main" id="{4A2C9F7D-B782-FD61-B1F9-EB103A8668B4}"/>
              </a:ext>
            </a:extLst>
          </p:cNvPr>
          <p:cNvSpPr txBox="1"/>
          <p:nvPr/>
        </p:nvSpPr>
        <p:spPr>
          <a:xfrm>
            <a:off x="1197320" y="1373300"/>
            <a:ext cx="2658603" cy="2751715"/>
          </a:xfrm>
          <a:prstGeom prst="rect">
            <a:avLst/>
          </a:prstGeom>
          <a:noFill/>
        </p:spPr>
        <p:txBody>
          <a:bodyPr wrap="square">
            <a:spAutoFit/>
          </a:bodyPr>
          <a:lstStyle/>
          <a:p>
            <a:pPr>
              <a:lnSpc>
                <a:spcPct val="150000"/>
              </a:lnSpc>
            </a:pPr>
            <a:r>
              <a:rPr lang="zh-CN" altLang="en-US" sz="4000" dirty="0">
                <a:latin typeface="Times New Roman" panose="02020603050405020304" pitchFamily="18" charset="0"/>
                <a:cs typeface="Times New Roman" panose="02020603050405020304" pitchFamily="18" charset="0"/>
              </a:rPr>
              <a:t> 8     1     6</a:t>
            </a:r>
          </a:p>
          <a:p>
            <a:pPr>
              <a:lnSpc>
                <a:spcPct val="150000"/>
              </a:lnSpc>
            </a:pPr>
            <a:r>
              <a:rPr lang="zh-CN" altLang="en-US" sz="4000" dirty="0">
                <a:latin typeface="Times New Roman" panose="02020603050405020304" pitchFamily="18" charset="0"/>
                <a:cs typeface="Times New Roman" panose="02020603050405020304" pitchFamily="18" charset="0"/>
              </a:rPr>
              <a:t> 3     5     7</a:t>
            </a:r>
          </a:p>
          <a:p>
            <a:pPr>
              <a:lnSpc>
                <a:spcPct val="150000"/>
              </a:lnSpc>
            </a:pPr>
            <a:r>
              <a:rPr lang="zh-CN" altLang="en-US" sz="4000" dirty="0">
                <a:latin typeface="Times New Roman" panose="02020603050405020304" pitchFamily="18" charset="0"/>
                <a:cs typeface="Times New Roman" panose="02020603050405020304" pitchFamily="18" charset="0"/>
              </a:rPr>
              <a:t> 4     9     2</a:t>
            </a:r>
          </a:p>
        </p:txBody>
      </p:sp>
      <p:graphicFrame>
        <p:nvGraphicFramePr>
          <p:cNvPr id="19" name="表格 18">
            <a:extLst>
              <a:ext uri="{FF2B5EF4-FFF2-40B4-BE49-F238E27FC236}">
                <a16:creationId xmlns:a16="http://schemas.microsoft.com/office/drawing/2014/main" id="{F4EDCF39-3BF6-9EEA-0FE1-5028E30A1FAB}"/>
              </a:ext>
            </a:extLst>
          </p:cNvPr>
          <p:cNvGraphicFramePr>
            <a:graphicFrameLocks noGrp="1"/>
          </p:cNvGraphicFramePr>
          <p:nvPr/>
        </p:nvGraphicFramePr>
        <p:xfrm>
          <a:off x="1043608" y="1491630"/>
          <a:ext cx="2779158" cy="2751714"/>
        </p:xfrm>
        <a:graphic>
          <a:graphicData uri="http://schemas.openxmlformats.org/drawingml/2006/table">
            <a:tbl>
              <a:tblPr firstRow="1" bandRow="1">
                <a:tableStyleId>{5940675A-B579-460E-94D1-54222C63F5DA}</a:tableStyleId>
              </a:tblPr>
              <a:tblGrid>
                <a:gridCol w="463193">
                  <a:extLst>
                    <a:ext uri="{9D8B030D-6E8A-4147-A177-3AD203B41FA5}">
                      <a16:colId xmlns:a16="http://schemas.microsoft.com/office/drawing/2014/main" val="484367320"/>
                    </a:ext>
                  </a:extLst>
                </a:gridCol>
                <a:gridCol w="463193">
                  <a:extLst>
                    <a:ext uri="{9D8B030D-6E8A-4147-A177-3AD203B41FA5}">
                      <a16:colId xmlns:a16="http://schemas.microsoft.com/office/drawing/2014/main" val="2695578687"/>
                    </a:ext>
                  </a:extLst>
                </a:gridCol>
                <a:gridCol w="463193">
                  <a:extLst>
                    <a:ext uri="{9D8B030D-6E8A-4147-A177-3AD203B41FA5}">
                      <a16:colId xmlns:a16="http://schemas.microsoft.com/office/drawing/2014/main" val="1676179758"/>
                    </a:ext>
                  </a:extLst>
                </a:gridCol>
                <a:gridCol w="463193">
                  <a:extLst>
                    <a:ext uri="{9D8B030D-6E8A-4147-A177-3AD203B41FA5}">
                      <a16:colId xmlns:a16="http://schemas.microsoft.com/office/drawing/2014/main" val="1849335234"/>
                    </a:ext>
                  </a:extLst>
                </a:gridCol>
                <a:gridCol w="463193">
                  <a:extLst>
                    <a:ext uri="{9D8B030D-6E8A-4147-A177-3AD203B41FA5}">
                      <a16:colId xmlns:a16="http://schemas.microsoft.com/office/drawing/2014/main" val="466066449"/>
                    </a:ext>
                  </a:extLst>
                </a:gridCol>
                <a:gridCol w="463193">
                  <a:extLst>
                    <a:ext uri="{9D8B030D-6E8A-4147-A177-3AD203B41FA5}">
                      <a16:colId xmlns:a16="http://schemas.microsoft.com/office/drawing/2014/main" val="2435517480"/>
                    </a:ext>
                  </a:extLst>
                </a:gridCol>
              </a:tblGrid>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6005602"/>
                  </a:ext>
                </a:extLst>
              </a:tr>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7358894"/>
                  </a:ext>
                </a:extLst>
              </a:tr>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76155169"/>
                  </a:ext>
                </a:extLst>
              </a:tr>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51063656"/>
                  </a:ext>
                </a:extLst>
              </a:tr>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3017788"/>
                  </a:ext>
                </a:extLst>
              </a:tr>
              <a:tr h="458619">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8370882"/>
                  </a:ext>
                </a:extLst>
              </a:tr>
            </a:tbl>
          </a:graphicData>
        </a:graphic>
      </p:graphicFrame>
      <p:sp>
        <p:nvSpPr>
          <p:cNvPr id="20" name="文本框 19">
            <a:extLst>
              <a:ext uri="{FF2B5EF4-FFF2-40B4-BE49-F238E27FC236}">
                <a16:creationId xmlns:a16="http://schemas.microsoft.com/office/drawing/2014/main" id="{01B40755-ABA5-52CD-6768-23D58833172B}"/>
              </a:ext>
            </a:extLst>
          </p:cNvPr>
          <p:cNvSpPr txBox="1"/>
          <p:nvPr/>
        </p:nvSpPr>
        <p:spPr>
          <a:xfrm>
            <a:off x="5508471" y="1473439"/>
            <a:ext cx="2206053" cy="1200329"/>
          </a:xfrm>
          <a:prstGeom prst="rect">
            <a:avLst/>
          </a:prstGeom>
          <a:noFill/>
        </p:spPr>
        <p:txBody>
          <a:bodyPr wrap="non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步骤：</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确定</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4</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个近邻像素</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在</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x</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轴进行插值</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在</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y</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轴进行插值</a:t>
            </a:r>
          </a:p>
        </p:txBody>
      </p:sp>
      <p:sp>
        <p:nvSpPr>
          <p:cNvPr id="21" name="文本框 20">
            <a:extLst>
              <a:ext uri="{FF2B5EF4-FFF2-40B4-BE49-F238E27FC236}">
                <a16:creationId xmlns:a16="http://schemas.microsoft.com/office/drawing/2014/main" id="{F1D0170C-C03E-4854-2DA0-47C6282F9720}"/>
              </a:ext>
            </a:extLst>
          </p:cNvPr>
          <p:cNvSpPr txBox="1"/>
          <p:nvPr/>
        </p:nvSpPr>
        <p:spPr>
          <a:xfrm>
            <a:off x="4605980" y="3053892"/>
            <a:ext cx="4011034" cy="923330"/>
          </a:xfrm>
          <a:prstGeom prst="rect">
            <a:avLst/>
          </a:prstGeom>
          <a:noFill/>
        </p:spPr>
        <p:txBody>
          <a:bodyPr wrap="non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左上角蓝色的点计算步骤：</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x</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轴插值结果：</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8-7/4=6.25</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3+2/4=3.5</a:t>
            </a:r>
          </a:p>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y</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轴插值结果：</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6.25-(6.25-3.5)/4=</a:t>
            </a:r>
            <a:r>
              <a:rPr kumimoji="1"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5.5625</a:t>
            </a:r>
            <a:endParaRPr kumimoji="1"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6EB7A47C-2B18-EB24-F523-4F253A954493}"/>
              </a:ext>
            </a:extLst>
          </p:cNvPr>
          <p:cNvSpPr txBox="1"/>
          <p:nvPr/>
        </p:nvSpPr>
        <p:spPr>
          <a:xfrm>
            <a:off x="1547664" y="1761239"/>
            <a:ext cx="300082" cy="369332"/>
          </a:xfrm>
          <a:prstGeom prst="rect">
            <a:avLst/>
          </a:prstGeom>
          <a:noFill/>
        </p:spPr>
        <p:txBody>
          <a:bodyPr wrap="none" rtlCol="0">
            <a:spAutoFit/>
          </a:bodyPr>
          <a:lstStyle/>
          <a:p>
            <a:r>
              <a:rPr kumimoji="1" lang="zh-CN" altLang="en-US" dirty="0">
                <a:solidFill>
                  <a:srgbClr val="FF0000"/>
                </a:solidFill>
              </a:rPr>
              <a:t>*</a:t>
            </a:r>
          </a:p>
        </p:txBody>
      </p:sp>
      <p:sp>
        <p:nvSpPr>
          <p:cNvPr id="24" name="文本框 23">
            <a:extLst>
              <a:ext uri="{FF2B5EF4-FFF2-40B4-BE49-F238E27FC236}">
                <a16:creationId xmlns:a16="http://schemas.microsoft.com/office/drawing/2014/main" id="{17715DE6-F47D-179B-02EE-16364E359969}"/>
              </a:ext>
            </a:extLst>
          </p:cNvPr>
          <p:cNvSpPr txBox="1"/>
          <p:nvPr/>
        </p:nvSpPr>
        <p:spPr>
          <a:xfrm>
            <a:off x="1547664" y="2682821"/>
            <a:ext cx="300082" cy="369332"/>
          </a:xfrm>
          <a:prstGeom prst="rect">
            <a:avLst/>
          </a:prstGeom>
          <a:noFill/>
        </p:spPr>
        <p:txBody>
          <a:bodyPr wrap="square" rtlCol="0">
            <a:spAutoFit/>
          </a:bodyPr>
          <a:lstStyle/>
          <a:p>
            <a:r>
              <a:rPr kumimoji="1" lang="zh-CN" altLang="en-US" dirty="0">
                <a:solidFill>
                  <a:srgbClr val="FF0000"/>
                </a:solidFill>
              </a:rPr>
              <a:t>*</a:t>
            </a:r>
          </a:p>
        </p:txBody>
      </p:sp>
      <p:sp>
        <p:nvSpPr>
          <p:cNvPr id="4" name="文本框 3">
            <a:extLst>
              <a:ext uri="{FF2B5EF4-FFF2-40B4-BE49-F238E27FC236}">
                <a16:creationId xmlns:a16="http://schemas.microsoft.com/office/drawing/2014/main" id="{08D3E3E1-BEBA-FD7D-95DC-FC2816872D18}"/>
              </a:ext>
            </a:extLst>
          </p:cNvPr>
          <p:cNvSpPr txBox="1"/>
          <p:nvPr/>
        </p:nvSpPr>
        <p:spPr>
          <a:xfrm>
            <a:off x="1590517" y="4274667"/>
            <a:ext cx="1872208" cy="261610"/>
          </a:xfrm>
          <a:prstGeom prst="rect">
            <a:avLst/>
          </a:prstGeom>
          <a:noFill/>
        </p:spPr>
        <p:txBody>
          <a:bodyPr wrap="square">
            <a:spAutoFit/>
          </a:bodyPr>
          <a:lstStyle/>
          <a:p>
            <a:r>
              <a:rPr lang="en" altLang="zh-CN" sz="1100" b="0" dirty="0" err="1">
                <a:solidFill>
                  <a:srgbClr val="000000"/>
                </a:solidFill>
                <a:effectLst/>
                <a:latin typeface="Menlo" panose="020B0609030804020204" pitchFamily="49" charset="0"/>
              </a:rPr>
              <a:t>align_corners</a:t>
            </a:r>
            <a:r>
              <a:rPr lang="en" altLang="zh-CN" sz="1100" b="0" dirty="0">
                <a:solidFill>
                  <a:srgbClr val="000000"/>
                </a:solidFill>
                <a:effectLst/>
                <a:latin typeface="Menlo" panose="020B0609030804020204" pitchFamily="49" charset="0"/>
              </a:rPr>
              <a:t>=</a:t>
            </a:r>
            <a:r>
              <a:rPr lang="en" altLang="zh-CN" sz="1100" dirty="0">
                <a:solidFill>
                  <a:srgbClr val="0000FF"/>
                </a:solidFill>
                <a:latin typeface="Menlo" panose="020B0609030804020204" pitchFamily="49" charset="0"/>
              </a:rPr>
              <a:t>False</a:t>
            </a:r>
            <a:endParaRPr lang="en" altLang="zh-CN" sz="11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604663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40</a:t>
            </a:fld>
            <a:endParaRPr lang="zh-CN" altLang="en-US" dirty="0">
              <a:solidFill>
                <a:prstClr val="black">
                  <a:tint val="75000"/>
                </a:prstClr>
              </a:solidFill>
            </a:endParaRPr>
          </a:p>
        </p:txBody>
      </p:sp>
      <p:sp>
        <p:nvSpPr>
          <p:cNvPr id="3" name="Rectangle 12">
            <a:extLst>
              <a:ext uri="{FF2B5EF4-FFF2-40B4-BE49-F238E27FC236}">
                <a16:creationId xmlns:a16="http://schemas.microsoft.com/office/drawing/2014/main" id="{C3B1BA47-4590-D95A-A176-3194BCECD2F6}"/>
              </a:ext>
            </a:extLst>
          </p:cNvPr>
          <p:cNvSpPr>
            <a:spLocks noChangeArrowheads="1"/>
          </p:cNvSpPr>
          <p:nvPr/>
        </p:nvSpPr>
        <p:spPr bwMode="auto">
          <a:xfrm>
            <a:off x="539552" y="978446"/>
            <a:ext cx="2314029" cy="515937"/>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a:lstStyle/>
          <a:p>
            <a:pPr algn="ctr">
              <a:lnSpc>
                <a:spcPct val="150000"/>
              </a:lnSpc>
              <a:buClr>
                <a:schemeClr val="accent1"/>
              </a:buClr>
              <a:buSzPct val="80000"/>
            </a:pPr>
            <a:r>
              <a:rPr kumimoji="1" lang="en-US" altLang="zh-CN" sz="2000" dirty="0">
                <a:latin typeface="Times New Roman" panose="02020603050405020304" pitchFamily="18" charset="0"/>
                <a:ea typeface="宋体" panose="02010600030101010101" pitchFamily="2" charset="-122"/>
              </a:rPr>
              <a:t>1. </a:t>
            </a:r>
            <a:r>
              <a:rPr kumimoji="1" lang="zh-CN" altLang="en-US" sz="2000" dirty="0">
                <a:latin typeface="Times New Roman" panose="02020603050405020304" pitchFamily="18" charset="0"/>
                <a:ea typeface="宋体" panose="02010600030101010101" pitchFamily="2" charset="-122"/>
              </a:rPr>
              <a:t>按相关的程度分：</a:t>
            </a:r>
          </a:p>
        </p:txBody>
      </p:sp>
      <p:grpSp>
        <p:nvGrpSpPr>
          <p:cNvPr id="4" name="Group 7">
            <a:extLst>
              <a:ext uri="{FF2B5EF4-FFF2-40B4-BE49-F238E27FC236}">
                <a16:creationId xmlns:a16="http://schemas.microsoft.com/office/drawing/2014/main" id="{1EB34E09-830F-5189-EAAC-95429211B41A}"/>
              </a:ext>
            </a:extLst>
          </p:cNvPr>
          <p:cNvGrpSpPr>
            <a:grpSpLocks/>
          </p:cNvGrpSpPr>
          <p:nvPr/>
        </p:nvGrpSpPr>
        <p:grpSpPr bwMode="auto">
          <a:xfrm>
            <a:off x="3033911" y="2062708"/>
            <a:ext cx="3076178" cy="1512888"/>
            <a:chOff x="3984" y="432"/>
            <a:chExt cx="1104" cy="1104"/>
          </a:xfrm>
          <a:solidFill>
            <a:schemeClr val="accent2">
              <a:lumMod val="20000"/>
              <a:lumOff val="80000"/>
            </a:schemeClr>
          </a:solidFill>
          <a:effectLst>
            <a:outerShdw blurRad="50800" dist="38100" dir="2700000" algn="tl" rotWithShape="0">
              <a:prstClr val="black">
                <a:alpha val="40000"/>
              </a:prstClr>
            </a:outerShdw>
          </a:effectLst>
        </p:grpSpPr>
        <p:sp>
          <p:nvSpPr>
            <p:cNvPr id="5" name="Rectangle 11">
              <a:extLst>
                <a:ext uri="{FF2B5EF4-FFF2-40B4-BE49-F238E27FC236}">
                  <a16:creationId xmlns:a16="http://schemas.microsoft.com/office/drawing/2014/main" id="{D0D75820-DE1C-5D9A-7FA9-8BC04F907F0C}"/>
                </a:ext>
              </a:extLst>
            </p:cNvPr>
            <p:cNvSpPr>
              <a:spLocks noChangeArrowheads="1"/>
            </p:cNvSpPr>
            <p:nvPr/>
          </p:nvSpPr>
          <p:spPr bwMode="auto">
            <a:xfrm>
              <a:off x="3984" y="432"/>
              <a:ext cx="1104" cy="33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dirty="0">
                  <a:latin typeface="Times New Roman" panose="02020603050405020304" pitchFamily="18" charset="0"/>
                </a:rPr>
                <a:t>完全相关</a:t>
              </a:r>
              <a:endParaRPr lang="zh-CN" altLang="en-US" sz="1400" dirty="0"/>
            </a:p>
          </p:txBody>
        </p:sp>
        <p:sp>
          <p:nvSpPr>
            <p:cNvPr id="6" name="Rectangle 10">
              <a:extLst>
                <a:ext uri="{FF2B5EF4-FFF2-40B4-BE49-F238E27FC236}">
                  <a16:creationId xmlns:a16="http://schemas.microsoft.com/office/drawing/2014/main" id="{29E36AC5-BE0F-7CCA-CBAA-E49243962C32}"/>
                </a:ext>
              </a:extLst>
            </p:cNvPr>
            <p:cNvSpPr>
              <a:spLocks noChangeArrowheads="1"/>
            </p:cNvSpPr>
            <p:nvPr/>
          </p:nvSpPr>
          <p:spPr bwMode="auto">
            <a:xfrm>
              <a:off x="3984" y="816"/>
              <a:ext cx="1104" cy="33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dirty="0">
                  <a:latin typeface="Times New Roman" panose="02020603050405020304" pitchFamily="18" charset="0"/>
                </a:rPr>
                <a:t>不完全相关</a:t>
              </a:r>
              <a:endParaRPr lang="zh-CN" altLang="en-US" sz="1400" dirty="0"/>
            </a:p>
          </p:txBody>
        </p:sp>
        <p:sp>
          <p:nvSpPr>
            <p:cNvPr id="8" name="Rectangle 9">
              <a:extLst>
                <a:ext uri="{FF2B5EF4-FFF2-40B4-BE49-F238E27FC236}">
                  <a16:creationId xmlns:a16="http://schemas.microsoft.com/office/drawing/2014/main" id="{971F7D2D-8A87-5F3B-AE67-3E6BC96482E0}"/>
                </a:ext>
              </a:extLst>
            </p:cNvPr>
            <p:cNvSpPr>
              <a:spLocks noChangeArrowheads="1"/>
            </p:cNvSpPr>
            <p:nvPr/>
          </p:nvSpPr>
          <p:spPr bwMode="auto">
            <a:xfrm>
              <a:off x="3984" y="1200"/>
              <a:ext cx="1104" cy="33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dirty="0">
                  <a:latin typeface="Times New Roman" panose="02020603050405020304" pitchFamily="18" charset="0"/>
                </a:rPr>
                <a:t>  </a:t>
              </a:r>
              <a:r>
                <a:rPr kumimoji="1" lang="zh-CN" altLang="en-US" sz="2000" dirty="0">
                  <a:latin typeface="Times New Roman" panose="02020603050405020304" pitchFamily="18" charset="0"/>
                </a:rPr>
                <a:t>不相关</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或零相关</a:t>
              </a:r>
              <a:r>
                <a:rPr kumimoji="1" lang="en-US" altLang="zh-CN" sz="2000" dirty="0">
                  <a:latin typeface="Times New Roman" panose="02020603050405020304" pitchFamily="18" charset="0"/>
                </a:rPr>
                <a:t>)</a:t>
              </a:r>
              <a:endParaRPr lang="en-US" altLang="zh-CN" sz="1400" dirty="0"/>
            </a:p>
          </p:txBody>
        </p:sp>
      </p:grpSp>
      <p:sp>
        <p:nvSpPr>
          <p:cNvPr id="10" name="Rectangle 6">
            <a:extLst>
              <a:ext uri="{FF2B5EF4-FFF2-40B4-BE49-F238E27FC236}">
                <a16:creationId xmlns:a16="http://schemas.microsoft.com/office/drawing/2014/main" id="{FBF1C804-DF0F-DBE6-B7B2-6077A4F3579D}"/>
              </a:ext>
            </a:extLst>
          </p:cNvPr>
          <p:cNvSpPr>
            <a:spLocks noChangeArrowheads="1"/>
          </p:cNvSpPr>
          <p:nvPr/>
        </p:nvSpPr>
        <p:spPr bwMode="auto">
          <a:xfrm>
            <a:off x="3800475" y="3940721"/>
            <a:ext cx="184731" cy="307777"/>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400"/>
          </a:p>
        </p:txBody>
      </p:sp>
      <p:sp>
        <p:nvSpPr>
          <p:cNvPr id="11" name="Rectangle 5">
            <a:extLst>
              <a:ext uri="{FF2B5EF4-FFF2-40B4-BE49-F238E27FC236}">
                <a16:creationId xmlns:a16="http://schemas.microsoft.com/office/drawing/2014/main" id="{CB57E839-38EE-EF41-2861-4F3AB280AAFF}"/>
              </a:ext>
            </a:extLst>
          </p:cNvPr>
          <p:cNvSpPr>
            <a:spLocks noChangeArrowheads="1"/>
          </p:cNvSpPr>
          <p:nvPr/>
        </p:nvSpPr>
        <p:spPr bwMode="auto">
          <a:xfrm>
            <a:off x="3871913" y="4659858"/>
            <a:ext cx="184731" cy="307777"/>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400"/>
          </a:p>
        </p:txBody>
      </p:sp>
      <p:sp>
        <p:nvSpPr>
          <p:cNvPr id="13" name="Rectangle 8">
            <a:extLst>
              <a:ext uri="{FF2B5EF4-FFF2-40B4-BE49-F238E27FC236}">
                <a16:creationId xmlns:a16="http://schemas.microsoft.com/office/drawing/2014/main" id="{A7CE905D-E97F-FC3A-BD6C-F9EFFBA630DA}"/>
              </a:ext>
            </a:extLst>
          </p:cNvPr>
          <p:cNvSpPr>
            <a:spLocks noChangeArrowheads="1"/>
          </p:cNvSpPr>
          <p:nvPr/>
        </p:nvSpPr>
        <p:spPr bwMode="auto">
          <a:xfrm>
            <a:off x="323528" y="-164554"/>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三、相关关系的种类</a:t>
            </a:r>
          </a:p>
        </p:txBody>
      </p:sp>
    </p:spTree>
    <p:extLst>
      <p:ext uri="{BB962C8B-B14F-4D97-AF65-F5344CB8AC3E}">
        <p14:creationId xmlns:p14="http://schemas.microsoft.com/office/powerpoint/2010/main" val="1860478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41</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11" name="Text Box 10">
            <a:extLst>
              <a:ext uri="{FF2B5EF4-FFF2-40B4-BE49-F238E27FC236}">
                <a16:creationId xmlns:a16="http://schemas.microsoft.com/office/drawing/2014/main" id="{425BC201-6216-EA6F-2AD6-A5016C23FFCF}"/>
              </a:ext>
            </a:extLst>
          </p:cNvPr>
          <p:cNvSpPr txBox="1">
            <a:spLocks noChangeArrowheads="1"/>
          </p:cNvSpPr>
          <p:nvPr/>
        </p:nvSpPr>
        <p:spPr bwMode="auto">
          <a:xfrm>
            <a:off x="539553" y="826287"/>
            <a:ext cx="2664296" cy="525142"/>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algn="ctr">
              <a:lnSpc>
                <a:spcPct val="150000"/>
              </a:lnSpc>
              <a:spcBef>
                <a:spcPct val="0"/>
              </a:spcBef>
              <a:buClr>
                <a:schemeClr val="accent1"/>
              </a:buClr>
              <a:buSzPct val="80000"/>
              <a:buFontTx/>
              <a:buNone/>
            </a:pPr>
            <a:r>
              <a:rPr kumimoji="1" lang="en-US" altLang="zh-CN" sz="2000" dirty="0">
                <a:latin typeface="Times New Roman" panose="02020603050405020304" pitchFamily="18" charset="0"/>
              </a:rPr>
              <a:t>2. </a:t>
            </a:r>
            <a:r>
              <a:rPr kumimoji="1" lang="zh-CN" altLang="en-US" sz="2000" dirty="0">
                <a:latin typeface="Times New Roman" panose="02020603050405020304" pitchFamily="18" charset="0"/>
              </a:rPr>
              <a:t>按相关的方向分：</a:t>
            </a:r>
          </a:p>
        </p:txBody>
      </p:sp>
      <p:sp>
        <p:nvSpPr>
          <p:cNvPr id="16" name="Rectangle 5">
            <a:extLst>
              <a:ext uri="{FF2B5EF4-FFF2-40B4-BE49-F238E27FC236}">
                <a16:creationId xmlns:a16="http://schemas.microsoft.com/office/drawing/2014/main" id="{7C64715B-67A0-FBE8-9C15-E4F10DAC7E95}"/>
              </a:ext>
            </a:extLst>
          </p:cNvPr>
          <p:cNvSpPr>
            <a:spLocks noChangeArrowheads="1"/>
          </p:cNvSpPr>
          <p:nvPr/>
        </p:nvSpPr>
        <p:spPr bwMode="auto">
          <a:xfrm>
            <a:off x="827584" y="1491630"/>
            <a:ext cx="7632848" cy="1293418"/>
          </a:xfrm>
          <a:prstGeom prst="rect">
            <a:avLst/>
          </a:prstGeom>
          <a:solidFill>
            <a:schemeClr val="accent2">
              <a:lumMod val="20000"/>
              <a:lumOff val="80000"/>
            </a:schemeClr>
          </a:solidFill>
          <a:ln>
            <a:noFill/>
          </a:ln>
          <a:effectLst/>
        </p:spPr>
        <p:txBody>
          <a:bodyPr/>
          <a:lstStyle/>
          <a:p>
            <a:pPr algn="just">
              <a:lnSpc>
                <a:spcPct val="150000"/>
              </a:lnSpc>
              <a:buClr>
                <a:schemeClr val="accent1"/>
              </a:buClr>
              <a:buSzPct val="80000"/>
            </a:pPr>
            <a:r>
              <a:rPr kumimoji="1" lang="zh-CN" altLang="en-US" dirty="0">
                <a:solidFill>
                  <a:srgbClr val="FF0000"/>
                </a:solidFill>
                <a:latin typeface="SimSun" panose="02010600030101010101" pitchFamily="2" charset="-122"/>
                <a:ea typeface="SimSun" panose="02010600030101010101" pitchFamily="2" charset="-122"/>
              </a:rPr>
              <a:t>正相关</a:t>
            </a:r>
            <a:r>
              <a:rPr kumimoji="1" lang="zh-CN" altLang="en-US" dirty="0">
                <a:latin typeface="SimSun" panose="02010600030101010101" pitchFamily="2" charset="-122"/>
                <a:ea typeface="SimSun" panose="02010600030101010101" pitchFamily="2" charset="-122"/>
              </a:rPr>
              <a:t>：两个变量之间的变化方向一致，都是增长趋势或下降趋势 </a:t>
            </a:r>
          </a:p>
          <a:p>
            <a:pPr algn="just">
              <a:lnSpc>
                <a:spcPct val="150000"/>
              </a:lnSpc>
              <a:buClr>
                <a:schemeClr val="accent1"/>
              </a:buClr>
              <a:buSzPct val="80000"/>
            </a:pPr>
            <a:r>
              <a:rPr kumimoji="1" lang="zh-CN" altLang="en-US" sz="1600" dirty="0">
                <a:latin typeface="SimSun" panose="02010600030101010101" pitchFamily="2" charset="-122"/>
                <a:ea typeface="SimSun" panose="02010600030101010101" pitchFamily="2" charset="-122"/>
              </a:rPr>
              <a:t>例：</a:t>
            </a:r>
            <a:r>
              <a:rPr lang="zh-CN" altLang="en-US" sz="1600" dirty="0">
                <a:latin typeface="SimSun" panose="02010600030101010101" pitchFamily="2" charset="-122"/>
                <a:ea typeface="SimSun" panose="02010600030101010101" pitchFamily="2" charset="-122"/>
              </a:rPr>
              <a:t>通常情况下，学生在考试前花费的学习时间越多，他们的考试成绩也会越高。虽然这不是完全线性的，但总体趋势是正相关的。</a:t>
            </a:r>
            <a:endParaRPr kumimoji="1" lang="zh-CN" altLang="en-US" sz="1600" dirty="0">
              <a:latin typeface="SimSun" panose="02010600030101010101" pitchFamily="2" charset="-122"/>
              <a:ea typeface="SimSun" panose="02010600030101010101" pitchFamily="2" charset="-122"/>
            </a:endParaRPr>
          </a:p>
        </p:txBody>
      </p:sp>
      <p:sp>
        <p:nvSpPr>
          <p:cNvPr id="17" name="Rectangle 4">
            <a:extLst>
              <a:ext uri="{FF2B5EF4-FFF2-40B4-BE49-F238E27FC236}">
                <a16:creationId xmlns:a16="http://schemas.microsoft.com/office/drawing/2014/main" id="{DABDFB55-B04C-4293-BEF7-041BC8EE25B9}"/>
              </a:ext>
            </a:extLst>
          </p:cNvPr>
          <p:cNvSpPr>
            <a:spLocks noChangeArrowheads="1"/>
          </p:cNvSpPr>
          <p:nvPr/>
        </p:nvSpPr>
        <p:spPr bwMode="auto">
          <a:xfrm>
            <a:off x="827584" y="3014015"/>
            <a:ext cx="7632848" cy="1656184"/>
          </a:xfrm>
          <a:prstGeom prst="rect">
            <a:avLst/>
          </a:prstGeom>
          <a:solidFill>
            <a:schemeClr val="accent2">
              <a:lumMod val="20000"/>
              <a:lumOff val="80000"/>
            </a:schemeClr>
          </a:solidFill>
          <a:ln>
            <a:noFill/>
          </a:ln>
          <a:effectLst/>
        </p:spPr>
        <p:txBody>
          <a:bodyPr/>
          <a:lstStyle/>
          <a:p>
            <a:pPr algn="just">
              <a:lnSpc>
                <a:spcPct val="150000"/>
              </a:lnSpc>
              <a:buClr>
                <a:schemeClr val="accent1"/>
              </a:buClr>
              <a:buSzPct val="80000"/>
            </a:pPr>
            <a:r>
              <a:rPr kumimoji="1" lang="zh-CN" altLang="en-US" dirty="0">
                <a:solidFill>
                  <a:srgbClr val="FF0000"/>
                </a:solidFill>
                <a:latin typeface="Times New Roman" panose="02020603050405020304" pitchFamily="18" charset="0"/>
                <a:ea typeface="宋体" panose="02010600030101010101" pitchFamily="2" charset="-122"/>
              </a:rPr>
              <a:t>负相关</a:t>
            </a:r>
            <a:r>
              <a:rPr kumimoji="1" lang="zh-CN" altLang="en-US" dirty="0">
                <a:latin typeface="Times New Roman" panose="02020603050405020304" pitchFamily="18" charset="0"/>
                <a:ea typeface="宋体" panose="02010600030101010101" pitchFamily="2" charset="-122"/>
              </a:rPr>
              <a:t>：两个变量变化趋势相反，一个下降而另一个上升，或一个上升而另一个下降。 </a:t>
            </a:r>
          </a:p>
          <a:p>
            <a:pPr algn="just">
              <a:lnSpc>
                <a:spcPct val="150000"/>
              </a:lnSpc>
              <a:buClr>
                <a:schemeClr val="accent1"/>
              </a:buClr>
              <a:buSzPct val="80000"/>
            </a:pPr>
            <a:r>
              <a:rPr kumimoji="1" lang="zh-CN" altLang="en-US" sz="1600" dirty="0">
                <a:latin typeface="Times New Roman" panose="02020603050405020304" pitchFamily="18" charset="0"/>
                <a:ea typeface="宋体" panose="02010600030101010101" pitchFamily="2" charset="-122"/>
              </a:rPr>
              <a:t>例：</a:t>
            </a:r>
            <a:r>
              <a:rPr lang="zh-CN" altLang="en-US" sz="1600" dirty="0"/>
              <a:t>一般来说，如果一个人规律地增加锻炼，体重可能会逐渐减少，尤其是脂肪含量。这种情况下，锻炼频率（自变量）和体重（因变量）之间存在负相关关系。</a:t>
            </a:r>
            <a:endParaRPr kumimoji="1" lang="zh-CN" altLang="en-US" sz="1600" dirty="0">
              <a:latin typeface="Times New Roman" panose="02020603050405020304" pitchFamily="18" charset="0"/>
              <a:ea typeface="宋体" panose="02010600030101010101" pitchFamily="2" charset="-122"/>
            </a:endParaRPr>
          </a:p>
        </p:txBody>
      </p:sp>
      <p:sp>
        <p:nvSpPr>
          <p:cNvPr id="2" name="Rectangle 8">
            <a:extLst>
              <a:ext uri="{FF2B5EF4-FFF2-40B4-BE49-F238E27FC236}">
                <a16:creationId xmlns:a16="http://schemas.microsoft.com/office/drawing/2014/main" id="{3CD0CFB0-88BC-D991-94B3-A96541CE0E65}"/>
              </a:ext>
            </a:extLst>
          </p:cNvPr>
          <p:cNvSpPr>
            <a:spLocks noChangeArrowheads="1"/>
          </p:cNvSpPr>
          <p:nvPr/>
        </p:nvSpPr>
        <p:spPr bwMode="auto">
          <a:xfrm>
            <a:off x="323528" y="-164554"/>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三、相关关系的种类</a:t>
            </a:r>
          </a:p>
        </p:txBody>
      </p:sp>
    </p:spTree>
    <p:extLst>
      <p:ext uri="{BB962C8B-B14F-4D97-AF65-F5344CB8AC3E}">
        <p14:creationId xmlns:p14="http://schemas.microsoft.com/office/powerpoint/2010/main" val="372829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42</a:t>
            </a:fld>
            <a:endParaRPr lang="zh-CN" altLang="en-US" dirty="0">
              <a:solidFill>
                <a:prstClr val="black">
                  <a:tint val="75000"/>
                </a:prstClr>
              </a:solidFill>
            </a:endParaRPr>
          </a:p>
        </p:txBody>
      </p:sp>
      <p:sp>
        <p:nvSpPr>
          <p:cNvPr id="19" name="Rectangle 12">
            <a:extLst>
              <a:ext uri="{FF2B5EF4-FFF2-40B4-BE49-F238E27FC236}">
                <a16:creationId xmlns:a16="http://schemas.microsoft.com/office/drawing/2014/main" id="{F1396464-8DE4-63A1-6558-941661836795}"/>
              </a:ext>
            </a:extLst>
          </p:cNvPr>
          <p:cNvSpPr>
            <a:spLocks noChangeArrowheads="1"/>
          </p:cNvSpPr>
          <p:nvPr/>
        </p:nvSpPr>
        <p:spPr bwMode="auto">
          <a:xfrm>
            <a:off x="561214" y="843558"/>
            <a:ext cx="2299666" cy="4953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a:lstStyle/>
          <a:p>
            <a:pPr indent="-342900">
              <a:lnSpc>
                <a:spcPct val="150000"/>
              </a:lnSpc>
              <a:spcBef>
                <a:spcPct val="0"/>
              </a:spcBef>
              <a:buClr>
                <a:schemeClr val="accent1"/>
              </a:buClr>
              <a:buSzPct val="80000"/>
            </a:pPr>
            <a:r>
              <a:rPr kumimoji="1" lang="en-US" altLang="zh-CN" sz="2000" dirty="0">
                <a:latin typeface="Times New Roman" panose="02020603050405020304" pitchFamily="18" charset="0"/>
                <a:ea typeface="宋体" panose="02010600030101010101" pitchFamily="2" charset="-122"/>
              </a:rPr>
              <a:t>3. </a:t>
            </a:r>
            <a:r>
              <a:rPr kumimoji="1" lang="zh-CN" altLang="en-US" sz="2000" dirty="0">
                <a:latin typeface="Times New Roman" panose="02020603050405020304" pitchFamily="18" charset="0"/>
                <a:ea typeface="宋体" panose="02010600030101010101" pitchFamily="2" charset="-122"/>
              </a:rPr>
              <a:t>按相关的形式分：</a:t>
            </a:r>
          </a:p>
        </p:txBody>
      </p:sp>
      <p:sp>
        <p:nvSpPr>
          <p:cNvPr id="24" name="Rectangle 7">
            <a:extLst>
              <a:ext uri="{FF2B5EF4-FFF2-40B4-BE49-F238E27FC236}">
                <a16:creationId xmlns:a16="http://schemas.microsoft.com/office/drawing/2014/main" id="{D154644D-EF82-36E4-2EDD-14D28D0DB952}"/>
              </a:ext>
            </a:extLst>
          </p:cNvPr>
          <p:cNvSpPr>
            <a:spLocks noChangeArrowheads="1"/>
          </p:cNvSpPr>
          <p:nvPr/>
        </p:nvSpPr>
        <p:spPr bwMode="auto">
          <a:xfrm>
            <a:off x="755576" y="1445641"/>
            <a:ext cx="7416824" cy="1623217"/>
          </a:xfrm>
          <a:prstGeom prst="rect">
            <a:avLst/>
          </a:prstGeom>
          <a:solidFill>
            <a:schemeClr val="accent2">
              <a:lumMod val="20000"/>
              <a:lumOff val="80000"/>
            </a:schemeClr>
          </a:solidFill>
          <a:ln>
            <a:noFill/>
          </a:ln>
          <a:effectLst/>
        </p:spPr>
        <p:txBody>
          <a:bodyPr/>
          <a:lstStyle/>
          <a:p>
            <a:pPr indent="-342900" algn="just">
              <a:lnSpc>
                <a:spcPct val="150000"/>
              </a:lnSpc>
              <a:spcBef>
                <a:spcPct val="0"/>
              </a:spcBef>
              <a:buClr>
                <a:schemeClr val="accent1"/>
              </a:buClr>
              <a:buSzPct val="80000"/>
            </a:pPr>
            <a:r>
              <a:rPr kumimoji="1" lang="zh-CN" altLang="en-US" sz="2000" dirty="0">
                <a:solidFill>
                  <a:srgbClr val="FF0000"/>
                </a:solidFill>
                <a:latin typeface="Times New Roman" panose="02020603050405020304" pitchFamily="18" charset="0"/>
                <a:ea typeface="宋体" panose="02010600030101010101" pitchFamily="2" charset="-122"/>
              </a:rPr>
              <a:t>线性相关（直线相关）</a:t>
            </a:r>
            <a:r>
              <a:rPr kumimoji="1" lang="zh-CN" altLang="en-US" sz="2000" dirty="0">
                <a:latin typeface="Times New Roman" panose="02020603050405020304" pitchFamily="18" charset="0"/>
                <a:ea typeface="宋体" panose="02010600030101010101" pitchFamily="2" charset="-122"/>
              </a:rPr>
              <a:t>：当一个变量每变动一个单位时，另一个变量按一个大致固定的增</a:t>
            </a:r>
            <a:r>
              <a:rPr kumimoji="1" lang="en-US" altLang="zh-CN" sz="2000" dirty="0">
                <a:latin typeface="Times New Roman" panose="02020603050405020304" pitchFamily="18" charset="0"/>
                <a:ea typeface="宋体" panose="02010600030101010101" pitchFamily="2" charset="-122"/>
              </a:rPr>
              <a:t>(</a:t>
            </a:r>
            <a:r>
              <a:rPr kumimoji="1" lang="zh-CN" altLang="en-US" sz="2000" dirty="0">
                <a:latin typeface="Times New Roman" panose="02020603050405020304" pitchFamily="18" charset="0"/>
                <a:ea typeface="宋体" panose="02010600030101010101" pitchFamily="2" charset="-122"/>
              </a:rPr>
              <a:t>减</a:t>
            </a:r>
            <a:r>
              <a:rPr kumimoji="1" lang="en-US" altLang="zh-CN" sz="2000" dirty="0">
                <a:latin typeface="Times New Roman" panose="02020603050405020304" pitchFamily="18" charset="0"/>
                <a:ea typeface="宋体" panose="02010600030101010101" pitchFamily="2" charset="-122"/>
              </a:rPr>
              <a:t>)</a:t>
            </a:r>
            <a:r>
              <a:rPr kumimoji="1" lang="zh-CN" altLang="en-US" sz="2000" dirty="0">
                <a:latin typeface="Times New Roman" panose="02020603050405020304" pitchFamily="18" charset="0"/>
                <a:ea typeface="宋体" panose="02010600030101010101" pitchFamily="2" charset="-122"/>
              </a:rPr>
              <a:t>量变动。 </a:t>
            </a:r>
          </a:p>
          <a:p>
            <a:pPr indent="-342900" algn="just">
              <a:spcBef>
                <a:spcPct val="0"/>
              </a:spcBef>
              <a:buClr>
                <a:schemeClr val="accent1"/>
              </a:buClr>
              <a:buSzPct val="80000"/>
            </a:pPr>
            <a:r>
              <a:rPr kumimoji="1" lang="zh-CN" altLang="en-US" sz="1600" dirty="0">
                <a:latin typeface="Times New Roman" panose="02020603050405020304" pitchFamily="18" charset="0"/>
                <a:ea typeface="宋体" panose="02010600030101010101" pitchFamily="2" charset="-122"/>
              </a:rPr>
              <a:t>例：</a:t>
            </a:r>
            <a:r>
              <a:rPr lang="zh-CN" altLang="en-US" sz="1600" dirty="0"/>
              <a:t>如果水费按用水量收费，使用的水越多，水费也会相应增加。每增加一单位的用水量，水费会增加固定金额，水费和用水量之间就会有线性相关。</a:t>
            </a:r>
            <a:endParaRPr kumimoji="1" lang="zh-CN" altLang="en-US" sz="1600" dirty="0">
              <a:latin typeface="Times New Roman" panose="02020603050405020304" pitchFamily="18" charset="0"/>
              <a:ea typeface="宋体" panose="02010600030101010101" pitchFamily="2" charset="-122"/>
            </a:endParaRPr>
          </a:p>
        </p:txBody>
      </p:sp>
      <p:sp>
        <p:nvSpPr>
          <p:cNvPr id="25" name="Rectangle 6">
            <a:extLst>
              <a:ext uri="{FF2B5EF4-FFF2-40B4-BE49-F238E27FC236}">
                <a16:creationId xmlns:a16="http://schemas.microsoft.com/office/drawing/2014/main" id="{E7728D66-2D9C-1116-205D-12A2AD33ED5E}"/>
              </a:ext>
            </a:extLst>
          </p:cNvPr>
          <p:cNvSpPr>
            <a:spLocks noChangeArrowheads="1"/>
          </p:cNvSpPr>
          <p:nvPr/>
        </p:nvSpPr>
        <p:spPr bwMode="auto">
          <a:xfrm>
            <a:off x="755576" y="3334903"/>
            <a:ext cx="7416824" cy="1440160"/>
          </a:xfrm>
          <a:prstGeom prst="rect">
            <a:avLst/>
          </a:prstGeom>
          <a:solidFill>
            <a:schemeClr val="accent2">
              <a:lumMod val="20000"/>
              <a:lumOff val="80000"/>
            </a:schemeClr>
          </a:solidFill>
          <a:ln>
            <a:noFill/>
          </a:ln>
          <a:effectLst/>
        </p:spPr>
        <p:txBody>
          <a:bodyPr/>
          <a:lstStyle/>
          <a:p>
            <a:pPr indent="-342900" algn="just">
              <a:lnSpc>
                <a:spcPct val="150000"/>
              </a:lnSpc>
              <a:spcBef>
                <a:spcPct val="0"/>
              </a:spcBef>
              <a:buClr>
                <a:schemeClr val="accent1"/>
              </a:buClr>
              <a:buSzPct val="80000"/>
            </a:pPr>
            <a:r>
              <a:rPr kumimoji="1" lang="zh-CN" altLang="en-US" sz="2000" dirty="0">
                <a:solidFill>
                  <a:srgbClr val="FF0000"/>
                </a:solidFill>
                <a:latin typeface="Times New Roman" panose="02020603050405020304" pitchFamily="18" charset="0"/>
                <a:ea typeface="宋体" panose="02010600030101010101" pitchFamily="2" charset="-122"/>
              </a:rPr>
              <a:t>非线性相关（曲线相关）</a:t>
            </a:r>
            <a:r>
              <a:rPr kumimoji="1" lang="zh-CN" altLang="en-US" sz="2000" dirty="0">
                <a:latin typeface="Times New Roman" panose="02020603050405020304" pitchFamily="18" charset="0"/>
                <a:ea typeface="宋体" panose="02010600030101010101" pitchFamily="2" charset="-122"/>
              </a:rPr>
              <a:t>：当一个变量变动时， 另一个变量也相应发生变动，但这种变动是不均等的。</a:t>
            </a:r>
            <a:endParaRPr kumimoji="1" lang="en-US" altLang="zh-CN" sz="2000" dirty="0">
              <a:latin typeface="Times New Roman" panose="02020603050405020304" pitchFamily="18" charset="0"/>
              <a:ea typeface="宋体" panose="02010600030101010101" pitchFamily="2" charset="-122"/>
            </a:endParaRPr>
          </a:p>
          <a:p>
            <a:pPr indent="-342900" algn="just">
              <a:lnSpc>
                <a:spcPct val="150000"/>
              </a:lnSpc>
              <a:spcBef>
                <a:spcPct val="0"/>
              </a:spcBef>
              <a:buClr>
                <a:schemeClr val="accent1"/>
              </a:buClr>
              <a:buSzPct val="80000"/>
            </a:pPr>
            <a:r>
              <a:rPr kumimoji="1" lang="zh-CN" altLang="en-US" sz="2000" dirty="0">
                <a:latin typeface="Times New Roman" panose="02020603050405020304" pitchFamily="18" charset="0"/>
                <a:ea typeface="宋体" panose="02010600030101010101" pitchFamily="2" charset="-122"/>
              </a:rPr>
              <a:t>例</a:t>
            </a:r>
            <a:r>
              <a:rPr kumimoji="1" lang="en-US" altLang="zh-CN" sz="2000" dirty="0">
                <a:latin typeface="Times New Roman" panose="02020603050405020304" pitchFamily="18" charset="0"/>
                <a:ea typeface="宋体" panose="02010600030101010101" pitchFamily="2" charset="-122"/>
              </a:rPr>
              <a:t>:  </a:t>
            </a:r>
            <a:r>
              <a:rPr kumimoji="1" lang="zh-CN" altLang="en-US" sz="2000" dirty="0">
                <a:latin typeface="Times New Roman" panose="02020603050405020304" pitchFamily="18" charset="0"/>
                <a:ea typeface="宋体" panose="02010600030101010101" pitchFamily="2" charset="-122"/>
              </a:rPr>
              <a:t>农产量与施肥量</a:t>
            </a:r>
            <a:endParaRPr kumimoji="1" lang="en-US" altLang="zh-CN" sz="2000" dirty="0">
              <a:latin typeface="Times New Roman" panose="02020603050405020304" pitchFamily="18" charset="0"/>
              <a:ea typeface="宋体" panose="02010600030101010101" pitchFamily="2" charset="-122"/>
            </a:endParaRPr>
          </a:p>
        </p:txBody>
      </p:sp>
      <p:sp>
        <p:nvSpPr>
          <p:cNvPr id="2" name="Rectangle 8">
            <a:extLst>
              <a:ext uri="{FF2B5EF4-FFF2-40B4-BE49-F238E27FC236}">
                <a16:creationId xmlns:a16="http://schemas.microsoft.com/office/drawing/2014/main" id="{83614C75-0B57-AA12-A111-FF9391C04A1B}"/>
              </a:ext>
            </a:extLst>
          </p:cNvPr>
          <p:cNvSpPr>
            <a:spLocks noChangeArrowheads="1"/>
          </p:cNvSpPr>
          <p:nvPr/>
        </p:nvSpPr>
        <p:spPr bwMode="auto">
          <a:xfrm>
            <a:off x="323528" y="265645"/>
            <a:ext cx="3024336" cy="36004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三、相关关系的种类</a:t>
            </a:r>
          </a:p>
        </p:txBody>
      </p:sp>
    </p:spTree>
    <p:extLst>
      <p:ext uri="{BB962C8B-B14F-4D97-AF65-F5344CB8AC3E}">
        <p14:creationId xmlns:p14="http://schemas.microsoft.com/office/powerpoint/2010/main" val="202012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43</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8" name="Rectangle 7">
            <a:extLst>
              <a:ext uri="{FF2B5EF4-FFF2-40B4-BE49-F238E27FC236}">
                <a16:creationId xmlns:a16="http://schemas.microsoft.com/office/drawing/2014/main" id="{C08215E1-7312-82CD-F2F7-66D45DB3AD47}"/>
              </a:ext>
            </a:extLst>
          </p:cNvPr>
          <p:cNvSpPr>
            <a:spLocks noChangeArrowheads="1"/>
          </p:cNvSpPr>
          <p:nvPr/>
        </p:nvSpPr>
        <p:spPr bwMode="auto">
          <a:xfrm>
            <a:off x="1108894" y="1408645"/>
            <a:ext cx="7207521" cy="906329"/>
          </a:xfrm>
          <a:prstGeom prst="rect">
            <a:avLst/>
          </a:prstGeom>
          <a:solidFill>
            <a:schemeClr val="accent2">
              <a:lumMod val="20000"/>
              <a:lumOff val="80000"/>
            </a:schemeClr>
          </a:solidFill>
          <a:ln>
            <a:noFill/>
          </a:ln>
          <a:effectLst/>
        </p:spPr>
        <p:txBody>
          <a:bodyPr/>
          <a:lstStyle/>
          <a:p>
            <a:pPr indent="-342900" algn="just">
              <a:lnSpc>
                <a:spcPct val="150000"/>
              </a:lnSpc>
              <a:spcBef>
                <a:spcPct val="0"/>
              </a:spcBef>
              <a:buClr>
                <a:schemeClr val="accent1"/>
              </a:buClr>
              <a:buSzPct val="80000"/>
            </a:pPr>
            <a:r>
              <a:rPr kumimoji="1" lang="zh-CN" altLang="en-US" dirty="0">
                <a:solidFill>
                  <a:srgbClr val="FF0000"/>
                </a:solidFill>
                <a:latin typeface="Times New Roman" panose="02020603050405020304" pitchFamily="18" charset="0"/>
                <a:ea typeface="宋体" panose="02010600030101010101" pitchFamily="2" charset="-122"/>
              </a:rPr>
              <a:t>单相关</a:t>
            </a:r>
            <a:r>
              <a:rPr kumimoji="1" lang="en-US" altLang="zh-CN" dirty="0">
                <a:solidFill>
                  <a:srgbClr val="FF0000"/>
                </a:solidFill>
                <a:latin typeface="Times New Roman" panose="02020603050405020304" pitchFamily="18" charset="0"/>
                <a:ea typeface="宋体" panose="02010600030101010101" pitchFamily="2" charset="-122"/>
              </a:rPr>
              <a:t>(</a:t>
            </a:r>
            <a:r>
              <a:rPr kumimoji="1" lang="zh-CN" altLang="en-US" dirty="0">
                <a:solidFill>
                  <a:srgbClr val="FF0000"/>
                </a:solidFill>
                <a:latin typeface="Times New Roman" panose="02020603050405020304" pitchFamily="18" charset="0"/>
                <a:ea typeface="宋体" panose="02010600030101010101" pitchFamily="2" charset="-122"/>
              </a:rPr>
              <a:t>一元相关</a:t>
            </a:r>
            <a:r>
              <a:rPr lang="en" altLang="zh-CN" dirty="0">
                <a:latin typeface="Times New Roman" panose="02020603050405020304" pitchFamily="18" charset="0"/>
                <a:cs typeface="Times New Roman" panose="02020603050405020304" pitchFamily="18" charset="0"/>
              </a:rPr>
              <a:t>Simple Correlation</a:t>
            </a:r>
            <a:r>
              <a:rPr kumimoji="1" lang="en-US" altLang="zh-CN" dirty="0">
                <a:solidFill>
                  <a:srgbClr val="FF0000"/>
                </a:solidFill>
                <a:latin typeface="Times New Roman" panose="02020603050405020304" pitchFamily="18" charset="0"/>
                <a:ea typeface="宋体" panose="02010600030101010101" pitchFamily="2" charset="-122"/>
              </a:rPr>
              <a:t>)</a:t>
            </a:r>
            <a:r>
              <a:rPr kumimoji="1" lang="zh-CN" altLang="en-US" dirty="0">
                <a:latin typeface="Times New Roman" panose="02020603050405020304" pitchFamily="18" charset="0"/>
                <a:ea typeface="宋体" panose="02010600030101010101" pitchFamily="2" charset="-122"/>
              </a:rPr>
              <a:t>：只有一个自变量。</a:t>
            </a:r>
            <a:endParaRPr kumimoji="1" lang="en-US" altLang="zh-CN" dirty="0">
              <a:latin typeface="Times New Roman" panose="02020603050405020304" pitchFamily="18" charset="0"/>
              <a:ea typeface="宋体" panose="02010600030101010101" pitchFamily="2" charset="-122"/>
            </a:endParaRPr>
          </a:p>
          <a:p>
            <a:pPr indent="-342900" algn="just">
              <a:lnSpc>
                <a:spcPct val="150000"/>
              </a:lnSpc>
              <a:spcBef>
                <a:spcPct val="0"/>
              </a:spcBef>
              <a:buClr>
                <a:schemeClr val="accent1"/>
              </a:buClr>
              <a:buSzPct val="80000"/>
            </a:pPr>
            <a:r>
              <a:rPr kumimoji="1" lang="zh-CN" altLang="en-US" dirty="0">
                <a:latin typeface="Times New Roman" panose="02020603050405020304" pitchFamily="18" charset="0"/>
                <a:ea typeface="宋体" panose="02010600030101010101" pitchFamily="2" charset="-122"/>
              </a:rPr>
              <a:t>例</a:t>
            </a:r>
            <a:r>
              <a:rPr kumimoji="1" lang="en-US" altLang="zh-CN" dirty="0">
                <a:latin typeface="Times New Roman" panose="02020603050405020304" pitchFamily="18" charset="0"/>
                <a:ea typeface="宋体" panose="02010600030101010101" pitchFamily="2" charset="-122"/>
              </a:rPr>
              <a:t>:  </a:t>
            </a:r>
            <a:r>
              <a:rPr kumimoji="1" lang="zh-CN" altLang="en-US" dirty="0">
                <a:latin typeface="Times New Roman" panose="02020603050405020304" pitchFamily="18" charset="0"/>
                <a:ea typeface="宋体" panose="02010600030101010101" pitchFamily="2" charset="-122"/>
              </a:rPr>
              <a:t>居民的收入与储蓄额</a:t>
            </a:r>
            <a:r>
              <a:rPr kumimoji="1" lang="en-US" altLang="zh-CN" dirty="0">
                <a:latin typeface="Times New Roman" panose="02020603050405020304" pitchFamily="18" charset="0"/>
                <a:ea typeface="宋体" panose="02010600030101010101" pitchFamily="2" charset="-122"/>
              </a:rPr>
              <a:t>;  </a:t>
            </a:r>
            <a:r>
              <a:rPr kumimoji="1" lang="zh-CN" altLang="en-US" dirty="0">
                <a:latin typeface="Times New Roman" panose="02020603050405020304" pitchFamily="18" charset="0"/>
                <a:ea typeface="宋体" panose="02010600030101010101" pitchFamily="2" charset="-122"/>
              </a:rPr>
              <a:t>成本与产量</a:t>
            </a:r>
          </a:p>
          <a:p>
            <a:pPr indent="-342900" algn="just">
              <a:lnSpc>
                <a:spcPct val="150000"/>
              </a:lnSpc>
              <a:spcBef>
                <a:spcPct val="0"/>
              </a:spcBef>
              <a:buClr>
                <a:schemeClr val="accent1"/>
              </a:buClr>
              <a:buSzPct val="80000"/>
            </a:pPr>
            <a:endParaRPr kumimoji="1" lang="zh-CN" altLang="en-US" dirty="0">
              <a:solidFill>
                <a:srgbClr val="FF0000"/>
              </a:solidFill>
              <a:latin typeface="Times New Roman" panose="02020603050405020304" pitchFamily="18" charset="0"/>
              <a:ea typeface="宋体" panose="02010600030101010101" pitchFamily="2" charset="-122"/>
            </a:endParaRPr>
          </a:p>
        </p:txBody>
      </p:sp>
      <p:sp>
        <p:nvSpPr>
          <p:cNvPr id="9" name="Rectangle 6">
            <a:extLst>
              <a:ext uri="{FF2B5EF4-FFF2-40B4-BE49-F238E27FC236}">
                <a16:creationId xmlns:a16="http://schemas.microsoft.com/office/drawing/2014/main" id="{86122AA7-AAB1-6FC3-B506-89A9496DD9BD}"/>
              </a:ext>
            </a:extLst>
          </p:cNvPr>
          <p:cNvSpPr>
            <a:spLocks noChangeArrowheads="1"/>
          </p:cNvSpPr>
          <p:nvPr/>
        </p:nvSpPr>
        <p:spPr bwMode="auto">
          <a:xfrm>
            <a:off x="1108894" y="2368772"/>
            <a:ext cx="7207520" cy="1283097"/>
          </a:xfrm>
          <a:prstGeom prst="rect">
            <a:avLst/>
          </a:prstGeom>
          <a:solidFill>
            <a:schemeClr val="accent2">
              <a:lumMod val="20000"/>
              <a:lumOff val="80000"/>
            </a:schemeClr>
          </a:solidFill>
          <a:ln>
            <a:noFill/>
          </a:ln>
          <a:effectLst/>
        </p:spPr>
        <p:txBody>
          <a:bodyPr/>
          <a:lstStyle/>
          <a:p>
            <a:pPr indent="-342900" algn="just">
              <a:lnSpc>
                <a:spcPct val="150000"/>
              </a:lnSpc>
              <a:spcBef>
                <a:spcPct val="0"/>
              </a:spcBef>
              <a:buClr>
                <a:schemeClr val="accent1"/>
              </a:buClr>
              <a:buSzPct val="80000"/>
            </a:pPr>
            <a:r>
              <a:rPr kumimoji="1" lang="zh-CN" altLang="en-US" dirty="0">
                <a:solidFill>
                  <a:srgbClr val="FF0000"/>
                </a:solidFill>
                <a:latin typeface="Times New Roman" panose="02020603050405020304" pitchFamily="18" charset="0"/>
                <a:ea typeface="宋体" panose="02010600030101010101" pitchFamily="2" charset="-122"/>
              </a:rPr>
              <a:t>复相关</a:t>
            </a:r>
            <a:r>
              <a:rPr kumimoji="1" lang="en-US" altLang="zh-CN" dirty="0">
                <a:solidFill>
                  <a:srgbClr val="FF0000"/>
                </a:solidFill>
                <a:latin typeface="Times New Roman" panose="02020603050405020304" pitchFamily="18" charset="0"/>
                <a:ea typeface="宋体" panose="02010600030101010101" pitchFamily="2" charset="-122"/>
              </a:rPr>
              <a:t>(</a:t>
            </a:r>
            <a:r>
              <a:rPr kumimoji="1" lang="zh-CN" altLang="en-US" dirty="0">
                <a:solidFill>
                  <a:srgbClr val="FF0000"/>
                </a:solidFill>
                <a:latin typeface="Times New Roman" panose="02020603050405020304" pitchFamily="18" charset="0"/>
                <a:ea typeface="宋体" panose="02010600030101010101" pitchFamily="2" charset="-122"/>
              </a:rPr>
              <a:t>多元相关</a:t>
            </a:r>
            <a:r>
              <a:rPr lang="en" altLang="zh-CN" dirty="0">
                <a:latin typeface="Times New Roman" panose="02020603050405020304" pitchFamily="18" charset="0"/>
                <a:cs typeface="Times New Roman" panose="02020603050405020304" pitchFamily="18" charset="0"/>
              </a:rPr>
              <a:t>Multiple Correlation</a:t>
            </a:r>
            <a:r>
              <a:rPr kumimoji="1" lang="en-US" altLang="zh-CN" dirty="0">
                <a:solidFill>
                  <a:srgbClr val="FF0000"/>
                </a:solidFill>
                <a:latin typeface="Times New Roman" panose="02020603050405020304" pitchFamily="18" charset="0"/>
                <a:ea typeface="宋体" panose="02010600030101010101" pitchFamily="2" charset="-122"/>
              </a:rPr>
              <a:t>)</a:t>
            </a:r>
            <a:r>
              <a:rPr kumimoji="1" lang="zh-CN" altLang="en-US" dirty="0">
                <a:latin typeface="Times New Roman" panose="02020603050405020304" pitchFamily="18" charset="0"/>
                <a:ea typeface="宋体" panose="02010600030101010101" pitchFamily="2" charset="-122"/>
              </a:rPr>
              <a:t>：有两个及两个以上的自变量。</a:t>
            </a:r>
            <a:endParaRPr kumimoji="1" lang="en-US" altLang="zh-CN" dirty="0">
              <a:latin typeface="Times New Roman" panose="02020603050405020304" pitchFamily="18" charset="0"/>
              <a:ea typeface="宋体" panose="02010600030101010101" pitchFamily="2" charset="-122"/>
            </a:endParaRPr>
          </a:p>
          <a:p>
            <a:pPr indent="-342900" algn="just">
              <a:lnSpc>
                <a:spcPct val="150000"/>
              </a:lnSpc>
              <a:spcBef>
                <a:spcPct val="0"/>
              </a:spcBef>
              <a:buClr>
                <a:schemeClr val="accent1"/>
              </a:buClr>
              <a:buSzPct val="80000"/>
            </a:pPr>
            <a:r>
              <a:rPr kumimoji="1" lang="zh-CN" altLang="en-US" dirty="0">
                <a:latin typeface="Times New Roman" panose="02020603050405020304" pitchFamily="18" charset="0"/>
                <a:ea typeface="宋体" panose="02010600030101010101" pitchFamily="2" charset="-122"/>
              </a:rPr>
              <a:t>例</a:t>
            </a:r>
            <a:r>
              <a:rPr kumimoji="1" lang="en-US" altLang="zh-CN" dirty="0">
                <a:latin typeface="Times New Roman" panose="02020603050405020304" pitchFamily="18" charset="0"/>
                <a:ea typeface="宋体" panose="02010600030101010101" pitchFamily="2" charset="-122"/>
              </a:rPr>
              <a:t>:</a:t>
            </a:r>
            <a:r>
              <a:rPr lang="zh-CN" altLang="en-US" dirty="0"/>
              <a:t>房价通常受到多个因素的共同影响，比如位置、房屋面积、周边设施等。</a:t>
            </a:r>
            <a:endParaRPr kumimoji="1" lang="zh-CN" altLang="en-US" dirty="0">
              <a:solidFill>
                <a:srgbClr val="FF0000"/>
              </a:solidFill>
              <a:latin typeface="Times New Roman" panose="02020603050405020304" pitchFamily="18" charset="0"/>
              <a:ea typeface="宋体" panose="02010600030101010101" pitchFamily="2" charset="-122"/>
            </a:endParaRPr>
          </a:p>
        </p:txBody>
      </p:sp>
      <p:sp>
        <p:nvSpPr>
          <p:cNvPr id="11" name="Rectangle 12">
            <a:extLst>
              <a:ext uri="{FF2B5EF4-FFF2-40B4-BE49-F238E27FC236}">
                <a16:creationId xmlns:a16="http://schemas.microsoft.com/office/drawing/2014/main" id="{B730FE25-D1E0-0FA9-CA0E-11F904688EFA}"/>
              </a:ext>
            </a:extLst>
          </p:cNvPr>
          <p:cNvSpPr>
            <a:spLocks noChangeArrowheads="1"/>
          </p:cNvSpPr>
          <p:nvPr/>
        </p:nvSpPr>
        <p:spPr bwMode="auto">
          <a:xfrm>
            <a:off x="561214" y="843558"/>
            <a:ext cx="3506730" cy="4953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a:lstStyle/>
          <a:p>
            <a:pPr indent="-342900">
              <a:lnSpc>
                <a:spcPct val="150000"/>
              </a:lnSpc>
              <a:spcBef>
                <a:spcPct val="0"/>
              </a:spcBef>
              <a:buClr>
                <a:schemeClr val="accent1"/>
              </a:buClr>
              <a:buSzPct val="80000"/>
            </a:pPr>
            <a:r>
              <a:rPr kumimoji="1" lang="en-US" altLang="zh-CN" sz="2000" dirty="0">
                <a:latin typeface="Times New Roman" panose="02020603050405020304" pitchFamily="18" charset="0"/>
                <a:ea typeface="宋体" panose="02010600030101010101" pitchFamily="2" charset="-122"/>
              </a:rPr>
              <a:t>4. </a:t>
            </a:r>
            <a:r>
              <a:rPr kumimoji="1" lang="zh-CN" altLang="en-US" sz="2000" dirty="0">
                <a:latin typeface="Times New Roman" panose="02020603050405020304" pitchFamily="18" charset="0"/>
                <a:ea typeface="宋体" panose="02010600030101010101" pitchFamily="2" charset="-122"/>
              </a:rPr>
              <a:t>按相关的影响因素多少分：</a:t>
            </a:r>
          </a:p>
        </p:txBody>
      </p:sp>
      <p:sp>
        <p:nvSpPr>
          <p:cNvPr id="12" name="Rectangle 8">
            <a:extLst>
              <a:ext uri="{FF2B5EF4-FFF2-40B4-BE49-F238E27FC236}">
                <a16:creationId xmlns:a16="http://schemas.microsoft.com/office/drawing/2014/main" id="{E315F7D8-F644-738C-DB7A-3FA89E5F295E}"/>
              </a:ext>
            </a:extLst>
          </p:cNvPr>
          <p:cNvSpPr>
            <a:spLocks noChangeArrowheads="1"/>
          </p:cNvSpPr>
          <p:nvPr/>
        </p:nvSpPr>
        <p:spPr bwMode="auto">
          <a:xfrm>
            <a:off x="323528" y="265645"/>
            <a:ext cx="3024336" cy="36004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三、相关关系的种类</a:t>
            </a:r>
          </a:p>
        </p:txBody>
      </p:sp>
      <p:sp>
        <p:nvSpPr>
          <p:cNvPr id="13" name="Rectangle 4">
            <a:extLst>
              <a:ext uri="{FF2B5EF4-FFF2-40B4-BE49-F238E27FC236}">
                <a16:creationId xmlns:a16="http://schemas.microsoft.com/office/drawing/2014/main" id="{1AC4D3BD-06C1-8346-9F65-5C1CFCD7A99A}"/>
              </a:ext>
            </a:extLst>
          </p:cNvPr>
          <p:cNvSpPr>
            <a:spLocks noChangeArrowheads="1"/>
          </p:cNvSpPr>
          <p:nvPr/>
        </p:nvSpPr>
        <p:spPr bwMode="auto">
          <a:xfrm>
            <a:off x="1108894" y="3804643"/>
            <a:ext cx="7207520" cy="927347"/>
          </a:xfrm>
          <a:prstGeom prst="rect">
            <a:avLst/>
          </a:prstGeom>
          <a:solidFill>
            <a:schemeClr val="accent2">
              <a:lumMod val="20000"/>
              <a:lumOff val="80000"/>
            </a:schemeClr>
          </a:solidFill>
          <a:ln>
            <a:noFill/>
          </a:ln>
          <a:effectLst/>
        </p:spPr>
        <p:txBody>
          <a:bodyPr/>
          <a:lstStyle/>
          <a:p>
            <a:pPr algn="just">
              <a:lnSpc>
                <a:spcPct val="150000"/>
              </a:lnSpc>
              <a:spcBef>
                <a:spcPct val="0"/>
              </a:spcBef>
              <a:buClr>
                <a:schemeClr val="accent1"/>
              </a:buClr>
              <a:buSzPct val="80000"/>
            </a:pPr>
            <a:r>
              <a:rPr kumimoji="1" lang="zh-CN" altLang="en-US" dirty="0">
                <a:solidFill>
                  <a:srgbClr val="FF0000"/>
                </a:solidFill>
                <a:latin typeface="Times New Roman" panose="02020603050405020304" pitchFamily="18" charset="0"/>
                <a:ea typeface="宋体" panose="02010600030101010101" pitchFamily="2" charset="-122"/>
              </a:rPr>
              <a:t>偏相关（</a:t>
            </a:r>
            <a:r>
              <a:rPr lang="en" altLang="zh-CN" dirty="0">
                <a:latin typeface="Times New Roman" panose="02020603050405020304" pitchFamily="18" charset="0"/>
                <a:cs typeface="Times New Roman" panose="02020603050405020304" pitchFamily="18" charset="0"/>
              </a:rPr>
              <a:t>Partial Correlation</a:t>
            </a:r>
            <a:r>
              <a:rPr kumimoji="1" lang="zh-CN" altLang="en-US" dirty="0">
                <a:solidFill>
                  <a:srgbClr val="FF0000"/>
                </a:solidFill>
                <a:latin typeface="Times New Roman" panose="02020603050405020304" pitchFamily="18" charset="0"/>
                <a:ea typeface="宋体" panose="02010600030101010101" pitchFamily="2" charset="-122"/>
              </a:rPr>
              <a:t>）</a:t>
            </a:r>
            <a:r>
              <a:rPr kumimoji="1" lang="zh-CN" altLang="en-US" dirty="0">
                <a:latin typeface="Times New Roman" panose="02020603050405020304" pitchFamily="18" charset="0"/>
                <a:ea typeface="宋体" panose="02010600030101010101" pitchFamily="2" charset="-122"/>
              </a:rPr>
              <a:t>：在某一现象与多种现象相关的场合，假定其他变量不变，专门考察其中两个变量的相关关系称为偏相关。 </a:t>
            </a:r>
            <a:endParaRPr kumimoji="1" lang="zh-CN" altLang="en-US" dirty="0">
              <a:solidFill>
                <a:srgbClr val="FF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3716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grpSp>
        <p:nvGrpSpPr>
          <p:cNvPr id="2" name="Group 94">
            <a:extLst>
              <a:ext uri="{FF2B5EF4-FFF2-40B4-BE49-F238E27FC236}">
                <a16:creationId xmlns:a16="http://schemas.microsoft.com/office/drawing/2014/main" id="{44F2744A-8872-7EAD-9CD2-72F220B27BF4}"/>
              </a:ext>
            </a:extLst>
          </p:cNvPr>
          <p:cNvGrpSpPr>
            <a:grpSpLocks/>
          </p:cNvGrpSpPr>
          <p:nvPr/>
        </p:nvGrpSpPr>
        <p:grpSpPr bwMode="auto">
          <a:xfrm>
            <a:off x="6236771" y="2922730"/>
            <a:ext cx="2236953" cy="1789563"/>
            <a:chOff x="3744" y="2640"/>
            <a:chExt cx="1680" cy="1344"/>
          </a:xfrm>
        </p:grpSpPr>
        <p:sp>
          <p:nvSpPr>
            <p:cNvPr id="3" name="Rectangle 112">
              <a:extLst>
                <a:ext uri="{FF2B5EF4-FFF2-40B4-BE49-F238E27FC236}">
                  <a16:creationId xmlns:a16="http://schemas.microsoft.com/office/drawing/2014/main" id="{13C1AA66-E3CF-0934-CCB9-516299797B22}"/>
                </a:ext>
              </a:extLst>
            </p:cNvPr>
            <p:cNvSpPr>
              <a:spLocks noChangeArrowheads="1"/>
            </p:cNvSpPr>
            <p:nvPr/>
          </p:nvSpPr>
          <p:spPr bwMode="auto">
            <a:xfrm>
              <a:off x="3744" y="2640"/>
              <a:ext cx="1680" cy="1344"/>
            </a:xfrm>
            <a:prstGeom prst="rect">
              <a:avLst/>
            </a:prstGeom>
            <a:solidFill>
              <a:srgbClr val="5490A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 name="Group 95">
              <a:extLst>
                <a:ext uri="{FF2B5EF4-FFF2-40B4-BE49-F238E27FC236}">
                  <a16:creationId xmlns:a16="http://schemas.microsoft.com/office/drawing/2014/main" id="{7584895C-279F-D833-A22C-315667E36992}"/>
                </a:ext>
              </a:extLst>
            </p:cNvPr>
            <p:cNvGrpSpPr>
              <a:grpSpLocks/>
            </p:cNvGrpSpPr>
            <p:nvPr/>
          </p:nvGrpSpPr>
          <p:grpSpPr bwMode="auto">
            <a:xfrm>
              <a:off x="3936" y="2688"/>
              <a:ext cx="1392" cy="1287"/>
              <a:chOff x="3984" y="2592"/>
              <a:chExt cx="1392" cy="1287"/>
            </a:xfrm>
          </p:grpSpPr>
          <p:grpSp>
            <p:nvGrpSpPr>
              <p:cNvPr id="5" name="Group 97">
                <a:extLst>
                  <a:ext uri="{FF2B5EF4-FFF2-40B4-BE49-F238E27FC236}">
                    <a16:creationId xmlns:a16="http://schemas.microsoft.com/office/drawing/2014/main" id="{6CD79A6B-2FD8-515E-62E3-33149F3487E8}"/>
                  </a:ext>
                </a:extLst>
              </p:cNvPr>
              <p:cNvGrpSpPr>
                <a:grpSpLocks/>
              </p:cNvGrpSpPr>
              <p:nvPr/>
            </p:nvGrpSpPr>
            <p:grpSpPr bwMode="auto">
              <a:xfrm>
                <a:off x="3984" y="2592"/>
                <a:ext cx="1392" cy="1056"/>
                <a:chOff x="3984" y="2592"/>
                <a:chExt cx="1392" cy="1056"/>
              </a:xfrm>
            </p:grpSpPr>
            <p:sp>
              <p:nvSpPr>
                <p:cNvPr id="8" name="Line 111">
                  <a:extLst>
                    <a:ext uri="{FF2B5EF4-FFF2-40B4-BE49-F238E27FC236}">
                      <a16:creationId xmlns:a16="http://schemas.microsoft.com/office/drawing/2014/main" id="{E0714D1D-B98A-D41E-78E1-74ED7F14DC92}"/>
                    </a:ext>
                  </a:extLst>
                </p:cNvPr>
                <p:cNvSpPr>
                  <a:spLocks noChangeShapeType="1"/>
                </p:cNvSpPr>
                <p:nvPr/>
              </p:nvSpPr>
              <p:spPr bwMode="auto">
                <a:xfrm>
                  <a:off x="3984" y="2592"/>
                  <a:ext cx="0" cy="1056"/>
                </a:xfrm>
                <a:prstGeom prst="line">
                  <a:avLst/>
                </a:prstGeom>
                <a:noFill/>
                <a:ln w="28575">
                  <a:solidFill>
                    <a:schemeClr val="tx1"/>
                  </a:solidFill>
                  <a:round/>
                  <a:headEnd type="triangle" w="med" len="med"/>
                  <a:tailEn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9" name="Line 110">
                  <a:extLst>
                    <a:ext uri="{FF2B5EF4-FFF2-40B4-BE49-F238E27FC236}">
                      <a16:creationId xmlns:a16="http://schemas.microsoft.com/office/drawing/2014/main" id="{B7ED6B24-3DA8-E10D-C819-3BFDED6BC86C}"/>
                    </a:ext>
                  </a:extLst>
                </p:cNvPr>
                <p:cNvSpPr>
                  <a:spLocks noChangeShapeType="1"/>
                </p:cNvSpPr>
                <p:nvPr/>
              </p:nvSpPr>
              <p:spPr bwMode="auto">
                <a:xfrm>
                  <a:off x="3984" y="3648"/>
                  <a:ext cx="1392" cy="0"/>
                </a:xfrm>
                <a:prstGeom prst="line">
                  <a:avLst/>
                </a:prstGeom>
                <a:noFill/>
                <a:ln w="28575">
                  <a:solidFill>
                    <a:schemeClr val="tx1"/>
                  </a:solidFill>
                  <a:round/>
                  <a:headEnd/>
                  <a:tailEnd type="triangle" w="med" len="me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11" name="Text Box 109">
                  <a:extLst>
                    <a:ext uri="{FF2B5EF4-FFF2-40B4-BE49-F238E27FC236}">
                      <a16:creationId xmlns:a16="http://schemas.microsoft.com/office/drawing/2014/main" id="{22E02763-1227-008A-1273-FE59B6E332CA}"/>
                    </a:ext>
                  </a:extLst>
                </p:cNvPr>
                <p:cNvSpPr txBox="1">
                  <a:spLocks noChangeArrowheads="1"/>
                </p:cNvSpPr>
                <p:nvPr/>
              </p:nvSpPr>
              <p:spPr bwMode="auto">
                <a:xfrm>
                  <a:off x="4368" y="3312"/>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2" name="Text Box 108">
                  <a:extLst>
                    <a:ext uri="{FF2B5EF4-FFF2-40B4-BE49-F238E27FC236}">
                      <a16:creationId xmlns:a16="http://schemas.microsoft.com/office/drawing/2014/main" id="{5D25E28B-028F-E519-C823-F419B2CD5CA0}"/>
                    </a:ext>
                  </a:extLst>
                </p:cNvPr>
                <p:cNvSpPr txBox="1">
                  <a:spLocks noChangeArrowheads="1"/>
                </p:cNvSpPr>
                <p:nvPr/>
              </p:nvSpPr>
              <p:spPr bwMode="auto">
                <a:xfrm>
                  <a:off x="4800" y="3168"/>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3" name="Text Box 107">
                  <a:extLst>
                    <a:ext uri="{FF2B5EF4-FFF2-40B4-BE49-F238E27FC236}">
                      <a16:creationId xmlns:a16="http://schemas.microsoft.com/office/drawing/2014/main" id="{29EEFB9D-3769-EA64-5724-D9CAA0B5C5F5}"/>
                    </a:ext>
                  </a:extLst>
                </p:cNvPr>
                <p:cNvSpPr txBox="1">
                  <a:spLocks noChangeArrowheads="1"/>
                </p:cNvSpPr>
                <p:nvPr/>
              </p:nvSpPr>
              <p:spPr bwMode="auto">
                <a:xfrm>
                  <a:off x="4704" y="2688"/>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4" name="Text Box 106">
                  <a:extLst>
                    <a:ext uri="{FF2B5EF4-FFF2-40B4-BE49-F238E27FC236}">
                      <a16:creationId xmlns:a16="http://schemas.microsoft.com/office/drawing/2014/main" id="{FA3CB637-C57E-472D-53BF-6DA23E28C978}"/>
                    </a:ext>
                  </a:extLst>
                </p:cNvPr>
                <p:cNvSpPr txBox="1">
                  <a:spLocks noChangeArrowheads="1"/>
                </p:cNvSpPr>
                <p:nvPr/>
              </p:nvSpPr>
              <p:spPr bwMode="auto">
                <a:xfrm>
                  <a:off x="4944" y="2736"/>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5" name="Text Box 105">
                  <a:extLst>
                    <a:ext uri="{FF2B5EF4-FFF2-40B4-BE49-F238E27FC236}">
                      <a16:creationId xmlns:a16="http://schemas.microsoft.com/office/drawing/2014/main" id="{E3BB97E1-B22E-A1DD-FF13-695AF846FF7E}"/>
                    </a:ext>
                  </a:extLst>
                </p:cNvPr>
                <p:cNvSpPr txBox="1">
                  <a:spLocks noChangeArrowheads="1"/>
                </p:cNvSpPr>
                <p:nvPr/>
              </p:nvSpPr>
              <p:spPr bwMode="auto">
                <a:xfrm>
                  <a:off x="4512" y="2640"/>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6" name="Text Box 104">
                  <a:extLst>
                    <a:ext uri="{FF2B5EF4-FFF2-40B4-BE49-F238E27FC236}">
                      <a16:creationId xmlns:a16="http://schemas.microsoft.com/office/drawing/2014/main" id="{8BF7EC4C-1EEE-06FC-8A4B-0C8F6152D95B}"/>
                    </a:ext>
                  </a:extLst>
                </p:cNvPr>
                <p:cNvSpPr txBox="1">
                  <a:spLocks noChangeArrowheads="1"/>
                </p:cNvSpPr>
                <p:nvPr/>
              </p:nvSpPr>
              <p:spPr bwMode="auto">
                <a:xfrm>
                  <a:off x="4464" y="3024"/>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7" name="Text Box 103">
                  <a:extLst>
                    <a:ext uri="{FF2B5EF4-FFF2-40B4-BE49-F238E27FC236}">
                      <a16:creationId xmlns:a16="http://schemas.microsoft.com/office/drawing/2014/main" id="{89B79046-F34E-F05D-6EE0-93B8D4EE1DE7}"/>
                    </a:ext>
                  </a:extLst>
                </p:cNvPr>
                <p:cNvSpPr txBox="1">
                  <a:spLocks noChangeArrowheads="1"/>
                </p:cNvSpPr>
                <p:nvPr/>
              </p:nvSpPr>
              <p:spPr bwMode="auto">
                <a:xfrm>
                  <a:off x="4320" y="2928"/>
                  <a:ext cx="256"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8" name="Text Box 102">
                  <a:extLst>
                    <a:ext uri="{FF2B5EF4-FFF2-40B4-BE49-F238E27FC236}">
                      <a16:creationId xmlns:a16="http://schemas.microsoft.com/office/drawing/2014/main" id="{5B592696-05EC-CC20-E941-F928EE7BE40B}"/>
                    </a:ext>
                  </a:extLst>
                </p:cNvPr>
                <p:cNvSpPr txBox="1">
                  <a:spLocks noChangeArrowheads="1"/>
                </p:cNvSpPr>
                <p:nvPr/>
              </p:nvSpPr>
              <p:spPr bwMode="auto">
                <a:xfrm>
                  <a:off x="4176" y="3216"/>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9" name="Text Box 101">
                  <a:extLst>
                    <a:ext uri="{FF2B5EF4-FFF2-40B4-BE49-F238E27FC236}">
                      <a16:creationId xmlns:a16="http://schemas.microsoft.com/office/drawing/2014/main" id="{87075693-4404-F888-F8FC-0FF18D711757}"/>
                    </a:ext>
                  </a:extLst>
                </p:cNvPr>
                <p:cNvSpPr txBox="1">
                  <a:spLocks noChangeArrowheads="1"/>
                </p:cNvSpPr>
                <p:nvPr/>
              </p:nvSpPr>
              <p:spPr bwMode="auto">
                <a:xfrm>
                  <a:off x="4176" y="3024"/>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20" name="Text Box 100">
                  <a:extLst>
                    <a:ext uri="{FF2B5EF4-FFF2-40B4-BE49-F238E27FC236}">
                      <a16:creationId xmlns:a16="http://schemas.microsoft.com/office/drawing/2014/main" id="{ACBAA71A-E70D-FE19-45FC-1CF44DA213C3}"/>
                    </a:ext>
                  </a:extLst>
                </p:cNvPr>
                <p:cNvSpPr txBox="1">
                  <a:spLocks noChangeArrowheads="1"/>
                </p:cNvSpPr>
                <p:nvPr/>
              </p:nvSpPr>
              <p:spPr bwMode="auto">
                <a:xfrm>
                  <a:off x="4752" y="2928"/>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21" name="Text Box 99">
                  <a:extLst>
                    <a:ext uri="{FF2B5EF4-FFF2-40B4-BE49-F238E27FC236}">
                      <a16:creationId xmlns:a16="http://schemas.microsoft.com/office/drawing/2014/main" id="{801FA3B7-C248-AA75-EA87-2913A80D81AE}"/>
                    </a:ext>
                  </a:extLst>
                </p:cNvPr>
                <p:cNvSpPr txBox="1">
                  <a:spLocks noChangeArrowheads="1"/>
                </p:cNvSpPr>
                <p:nvPr/>
              </p:nvSpPr>
              <p:spPr bwMode="auto">
                <a:xfrm>
                  <a:off x="4944" y="3168"/>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22" name="Text Box 98">
                  <a:extLst>
                    <a:ext uri="{FF2B5EF4-FFF2-40B4-BE49-F238E27FC236}">
                      <a16:creationId xmlns:a16="http://schemas.microsoft.com/office/drawing/2014/main" id="{F6CE28B9-DF78-82F9-5DA6-8EC1F5466789}"/>
                    </a:ext>
                  </a:extLst>
                </p:cNvPr>
                <p:cNvSpPr txBox="1">
                  <a:spLocks noChangeArrowheads="1"/>
                </p:cNvSpPr>
                <p:nvPr/>
              </p:nvSpPr>
              <p:spPr bwMode="auto">
                <a:xfrm>
                  <a:off x="4272" y="2784"/>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grpSp>
          <p:sp>
            <p:nvSpPr>
              <p:cNvPr id="6" name="Text Box 96">
                <a:extLst>
                  <a:ext uri="{FF2B5EF4-FFF2-40B4-BE49-F238E27FC236}">
                    <a16:creationId xmlns:a16="http://schemas.microsoft.com/office/drawing/2014/main" id="{1D637D95-9D63-606A-3493-FBDA9CF698BA}"/>
                  </a:ext>
                </a:extLst>
              </p:cNvPr>
              <p:cNvSpPr txBox="1">
                <a:spLocks noChangeArrowheads="1"/>
              </p:cNvSpPr>
              <p:nvPr/>
            </p:nvSpPr>
            <p:spPr bwMode="auto">
              <a:xfrm>
                <a:off x="4080" y="3648"/>
                <a:ext cx="1200" cy="231"/>
              </a:xfrm>
              <a:prstGeom prst="rect">
                <a:avLst/>
              </a:prstGeom>
              <a:noFill/>
              <a:ln>
                <a:noFill/>
              </a:ln>
              <a:effectLst>
                <a:outerShdw dist="17961" dir="2700000" algn="ctr" rotWithShape="0">
                  <a:srgbClr val="5490A8"/>
                </a:outerShdw>
              </a:effectLst>
            </p:spPr>
            <p:txBody>
              <a:bodyPr>
                <a:spAutoFit/>
              </a:bodyPr>
              <a:lstStyle/>
              <a:p>
                <a:pPr algn="ctr">
                  <a:spcBef>
                    <a:spcPct val="50000"/>
                  </a:spcBef>
                  <a:defRPr/>
                </a:pPr>
                <a:r>
                  <a:rPr kumimoji="1" lang="zh-CN" altLang="en-US" b="1">
                    <a:effectLst>
                      <a:outerShdw blurRad="38100" dist="38100" dir="2700000" algn="tl">
                        <a:srgbClr val="C0C0C0"/>
                      </a:outerShdw>
                    </a:effectLst>
                  </a:rPr>
                  <a:t>不相关</a:t>
                </a:r>
                <a:endParaRPr lang="zh-CN" altLang="en-US"/>
              </a:p>
            </p:txBody>
          </p:sp>
        </p:grpSp>
      </p:grpSp>
      <p:grpSp>
        <p:nvGrpSpPr>
          <p:cNvPr id="23" name="Group 77">
            <a:extLst>
              <a:ext uri="{FF2B5EF4-FFF2-40B4-BE49-F238E27FC236}">
                <a16:creationId xmlns:a16="http://schemas.microsoft.com/office/drawing/2014/main" id="{50D54A55-4307-A53B-768B-4CB260A43D89}"/>
              </a:ext>
            </a:extLst>
          </p:cNvPr>
          <p:cNvGrpSpPr>
            <a:grpSpLocks/>
          </p:cNvGrpSpPr>
          <p:nvPr/>
        </p:nvGrpSpPr>
        <p:grpSpPr bwMode="auto">
          <a:xfrm>
            <a:off x="3417371" y="2922730"/>
            <a:ext cx="2236953" cy="1789563"/>
            <a:chOff x="2064" y="2544"/>
            <a:chExt cx="1680" cy="1344"/>
          </a:xfrm>
        </p:grpSpPr>
        <p:sp>
          <p:nvSpPr>
            <p:cNvPr id="24" name="Rectangle 93">
              <a:extLst>
                <a:ext uri="{FF2B5EF4-FFF2-40B4-BE49-F238E27FC236}">
                  <a16:creationId xmlns:a16="http://schemas.microsoft.com/office/drawing/2014/main" id="{9D0AAEAB-FCD4-66EB-7910-DAA5AE5FE307}"/>
                </a:ext>
              </a:extLst>
            </p:cNvPr>
            <p:cNvSpPr>
              <a:spLocks noChangeArrowheads="1"/>
            </p:cNvSpPr>
            <p:nvPr/>
          </p:nvSpPr>
          <p:spPr bwMode="auto">
            <a:xfrm>
              <a:off x="2064" y="2544"/>
              <a:ext cx="1680" cy="1344"/>
            </a:xfrm>
            <a:prstGeom prst="rect">
              <a:avLst/>
            </a:prstGeom>
            <a:solidFill>
              <a:srgbClr val="5490A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5" name="Group 78">
              <a:extLst>
                <a:ext uri="{FF2B5EF4-FFF2-40B4-BE49-F238E27FC236}">
                  <a16:creationId xmlns:a16="http://schemas.microsoft.com/office/drawing/2014/main" id="{801F5721-17BC-6E76-261E-1EC28580D6DA}"/>
                </a:ext>
              </a:extLst>
            </p:cNvPr>
            <p:cNvGrpSpPr>
              <a:grpSpLocks/>
            </p:cNvGrpSpPr>
            <p:nvPr/>
          </p:nvGrpSpPr>
          <p:grpSpPr bwMode="auto">
            <a:xfrm>
              <a:off x="2256" y="2592"/>
              <a:ext cx="1392" cy="1287"/>
              <a:chOff x="2208" y="2640"/>
              <a:chExt cx="1392" cy="1287"/>
            </a:xfrm>
          </p:grpSpPr>
          <p:grpSp>
            <p:nvGrpSpPr>
              <p:cNvPr id="26" name="Group 80">
                <a:extLst>
                  <a:ext uri="{FF2B5EF4-FFF2-40B4-BE49-F238E27FC236}">
                    <a16:creationId xmlns:a16="http://schemas.microsoft.com/office/drawing/2014/main" id="{24226896-936A-67FD-F9F2-F4DC40DE2B7D}"/>
                  </a:ext>
                </a:extLst>
              </p:cNvPr>
              <p:cNvGrpSpPr>
                <a:grpSpLocks/>
              </p:cNvGrpSpPr>
              <p:nvPr/>
            </p:nvGrpSpPr>
            <p:grpSpPr bwMode="auto">
              <a:xfrm>
                <a:off x="2208" y="2640"/>
                <a:ext cx="1392" cy="1056"/>
                <a:chOff x="2208" y="2640"/>
                <a:chExt cx="1392" cy="1056"/>
              </a:xfrm>
            </p:grpSpPr>
            <p:sp>
              <p:nvSpPr>
                <p:cNvPr id="28" name="Line 92">
                  <a:extLst>
                    <a:ext uri="{FF2B5EF4-FFF2-40B4-BE49-F238E27FC236}">
                      <a16:creationId xmlns:a16="http://schemas.microsoft.com/office/drawing/2014/main" id="{ACF57E9E-06B5-4DE4-FE64-B40021DB6625}"/>
                    </a:ext>
                  </a:extLst>
                </p:cNvPr>
                <p:cNvSpPr>
                  <a:spLocks noChangeShapeType="1"/>
                </p:cNvSpPr>
                <p:nvPr/>
              </p:nvSpPr>
              <p:spPr bwMode="auto">
                <a:xfrm>
                  <a:off x="2208" y="2640"/>
                  <a:ext cx="0" cy="1056"/>
                </a:xfrm>
                <a:prstGeom prst="line">
                  <a:avLst/>
                </a:prstGeom>
                <a:noFill/>
                <a:ln w="28575">
                  <a:solidFill>
                    <a:schemeClr val="tx1"/>
                  </a:solidFill>
                  <a:round/>
                  <a:headEnd type="triangle" w="med" len="med"/>
                  <a:tailEn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29" name="Line 91">
                  <a:extLst>
                    <a:ext uri="{FF2B5EF4-FFF2-40B4-BE49-F238E27FC236}">
                      <a16:creationId xmlns:a16="http://schemas.microsoft.com/office/drawing/2014/main" id="{A0BFFADE-D57E-8F1A-75AF-DB1BBC43F5D5}"/>
                    </a:ext>
                  </a:extLst>
                </p:cNvPr>
                <p:cNvSpPr>
                  <a:spLocks noChangeShapeType="1"/>
                </p:cNvSpPr>
                <p:nvPr/>
              </p:nvSpPr>
              <p:spPr bwMode="auto">
                <a:xfrm>
                  <a:off x="2208" y="3696"/>
                  <a:ext cx="1392" cy="0"/>
                </a:xfrm>
                <a:prstGeom prst="line">
                  <a:avLst/>
                </a:prstGeom>
                <a:noFill/>
                <a:ln w="28575">
                  <a:solidFill>
                    <a:schemeClr val="tx1"/>
                  </a:solidFill>
                  <a:round/>
                  <a:headEnd/>
                  <a:tailEnd type="triangle" w="med" len="me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30" name="Text Box 90">
                  <a:extLst>
                    <a:ext uri="{FF2B5EF4-FFF2-40B4-BE49-F238E27FC236}">
                      <a16:creationId xmlns:a16="http://schemas.microsoft.com/office/drawing/2014/main" id="{6DF4D10B-D684-5E06-4C01-017761E8FD98}"/>
                    </a:ext>
                  </a:extLst>
                </p:cNvPr>
                <p:cNvSpPr txBox="1">
                  <a:spLocks noChangeArrowheads="1"/>
                </p:cNvSpPr>
                <p:nvPr/>
              </p:nvSpPr>
              <p:spPr bwMode="auto">
                <a:xfrm>
                  <a:off x="2928" y="3312"/>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31" name="Text Box 89">
                  <a:extLst>
                    <a:ext uri="{FF2B5EF4-FFF2-40B4-BE49-F238E27FC236}">
                      <a16:creationId xmlns:a16="http://schemas.microsoft.com/office/drawing/2014/main" id="{5EC090DB-4632-EC1B-E757-34F486AAFC94}"/>
                    </a:ext>
                  </a:extLst>
                </p:cNvPr>
                <p:cNvSpPr txBox="1">
                  <a:spLocks noChangeArrowheads="1"/>
                </p:cNvSpPr>
                <p:nvPr/>
              </p:nvSpPr>
              <p:spPr bwMode="auto">
                <a:xfrm>
                  <a:off x="3216" y="3360"/>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32" name="Text Box 88">
                  <a:extLst>
                    <a:ext uri="{FF2B5EF4-FFF2-40B4-BE49-F238E27FC236}">
                      <a16:creationId xmlns:a16="http://schemas.microsoft.com/office/drawing/2014/main" id="{B0BA3A95-F19E-025F-D891-1ADA87051F36}"/>
                    </a:ext>
                  </a:extLst>
                </p:cNvPr>
                <p:cNvSpPr txBox="1">
                  <a:spLocks noChangeArrowheads="1"/>
                </p:cNvSpPr>
                <p:nvPr/>
              </p:nvSpPr>
              <p:spPr bwMode="auto">
                <a:xfrm>
                  <a:off x="2640" y="3168"/>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33" name="Text Box 87">
                  <a:extLst>
                    <a:ext uri="{FF2B5EF4-FFF2-40B4-BE49-F238E27FC236}">
                      <a16:creationId xmlns:a16="http://schemas.microsoft.com/office/drawing/2014/main" id="{C909A356-EB40-0BDB-CA14-9BA8BA2842ED}"/>
                    </a:ext>
                  </a:extLst>
                </p:cNvPr>
                <p:cNvSpPr txBox="1">
                  <a:spLocks noChangeArrowheads="1"/>
                </p:cNvSpPr>
                <p:nvPr/>
              </p:nvSpPr>
              <p:spPr bwMode="auto">
                <a:xfrm>
                  <a:off x="2976" y="3120"/>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34" name="Text Box 86">
                  <a:extLst>
                    <a:ext uri="{FF2B5EF4-FFF2-40B4-BE49-F238E27FC236}">
                      <a16:creationId xmlns:a16="http://schemas.microsoft.com/office/drawing/2014/main" id="{36FF7B36-0952-9B3C-0848-0B798569626E}"/>
                    </a:ext>
                  </a:extLst>
                </p:cNvPr>
                <p:cNvSpPr txBox="1">
                  <a:spLocks noChangeArrowheads="1"/>
                </p:cNvSpPr>
                <p:nvPr/>
              </p:nvSpPr>
              <p:spPr bwMode="auto">
                <a:xfrm>
                  <a:off x="2352" y="3024"/>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35" name="Text Box 85">
                  <a:extLst>
                    <a:ext uri="{FF2B5EF4-FFF2-40B4-BE49-F238E27FC236}">
                      <a16:creationId xmlns:a16="http://schemas.microsoft.com/office/drawing/2014/main" id="{7A6E75C4-AD95-2A80-170C-70C04D59DBCE}"/>
                    </a:ext>
                  </a:extLst>
                </p:cNvPr>
                <p:cNvSpPr txBox="1">
                  <a:spLocks noChangeArrowheads="1"/>
                </p:cNvSpPr>
                <p:nvPr/>
              </p:nvSpPr>
              <p:spPr bwMode="auto">
                <a:xfrm>
                  <a:off x="2758" y="3079"/>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36" name="Text Box 84">
                  <a:extLst>
                    <a:ext uri="{FF2B5EF4-FFF2-40B4-BE49-F238E27FC236}">
                      <a16:creationId xmlns:a16="http://schemas.microsoft.com/office/drawing/2014/main" id="{FDAE5ECD-6D15-3B12-0CE4-39D44935D5BF}"/>
                    </a:ext>
                  </a:extLst>
                </p:cNvPr>
                <p:cNvSpPr txBox="1">
                  <a:spLocks noChangeArrowheads="1"/>
                </p:cNvSpPr>
                <p:nvPr/>
              </p:nvSpPr>
              <p:spPr bwMode="auto">
                <a:xfrm>
                  <a:off x="2544" y="2976"/>
                  <a:ext cx="256"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37" name="Text Box 83">
                  <a:extLst>
                    <a:ext uri="{FF2B5EF4-FFF2-40B4-BE49-F238E27FC236}">
                      <a16:creationId xmlns:a16="http://schemas.microsoft.com/office/drawing/2014/main" id="{3F5BD6B0-6F38-135D-6F3E-92A185F83C28}"/>
                    </a:ext>
                  </a:extLst>
                </p:cNvPr>
                <p:cNvSpPr txBox="1">
                  <a:spLocks noChangeArrowheads="1"/>
                </p:cNvSpPr>
                <p:nvPr/>
              </p:nvSpPr>
              <p:spPr bwMode="auto">
                <a:xfrm>
                  <a:off x="2256" y="2832"/>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38" name="Text Box 82">
                  <a:extLst>
                    <a:ext uri="{FF2B5EF4-FFF2-40B4-BE49-F238E27FC236}">
                      <a16:creationId xmlns:a16="http://schemas.microsoft.com/office/drawing/2014/main" id="{D5DB5636-A336-DAB2-2B90-49B7673A85E1}"/>
                    </a:ext>
                  </a:extLst>
                </p:cNvPr>
                <p:cNvSpPr txBox="1">
                  <a:spLocks noChangeArrowheads="1"/>
                </p:cNvSpPr>
                <p:nvPr/>
              </p:nvSpPr>
              <p:spPr bwMode="auto">
                <a:xfrm>
                  <a:off x="2496" y="2832"/>
                  <a:ext cx="240"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39" name="Line 81">
                  <a:extLst>
                    <a:ext uri="{FF2B5EF4-FFF2-40B4-BE49-F238E27FC236}">
                      <a16:creationId xmlns:a16="http://schemas.microsoft.com/office/drawing/2014/main" id="{52E4551E-AB76-4FD1-AC61-B1030343D790}"/>
                    </a:ext>
                  </a:extLst>
                </p:cNvPr>
                <p:cNvSpPr>
                  <a:spLocks noChangeShapeType="1"/>
                </p:cNvSpPr>
                <p:nvPr/>
              </p:nvSpPr>
              <p:spPr bwMode="auto">
                <a:xfrm>
                  <a:off x="2256" y="2832"/>
                  <a:ext cx="1152" cy="768"/>
                </a:xfrm>
                <a:prstGeom prst="line">
                  <a:avLst/>
                </a:prstGeom>
                <a:noFill/>
                <a:ln w="28575">
                  <a:solidFill>
                    <a:srgbClr val="003366"/>
                  </a:solidFill>
                  <a:round/>
                  <a:headEnd/>
                  <a:tailEnd/>
                </a:ln>
                <a:effectLst>
                  <a:outerShdw dist="12700" dir="108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grpSp>
          <p:sp>
            <p:nvSpPr>
              <p:cNvPr id="27" name="Text Box 79">
                <a:extLst>
                  <a:ext uri="{FF2B5EF4-FFF2-40B4-BE49-F238E27FC236}">
                    <a16:creationId xmlns:a16="http://schemas.microsoft.com/office/drawing/2014/main" id="{3BB30DA0-4039-A5D0-FF4C-40328E51FF89}"/>
                  </a:ext>
                </a:extLst>
              </p:cNvPr>
              <p:cNvSpPr txBox="1">
                <a:spLocks noChangeArrowheads="1"/>
              </p:cNvSpPr>
              <p:nvPr/>
            </p:nvSpPr>
            <p:spPr bwMode="auto">
              <a:xfrm>
                <a:off x="2256" y="3696"/>
                <a:ext cx="1200" cy="231"/>
              </a:xfrm>
              <a:prstGeom prst="rect">
                <a:avLst/>
              </a:prstGeom>
              <a:noFill/>
              <a:ln>
                <a:noFill/>
              </a:ln>
              <a:effectLst>
                <a:outerShdw dist="17961" dir="2700000" algn="ctr" rotWithShape="0">
                  <a:srgbClr val="5490A8"/>
                </a:outerShdw>
              </a:effectLst>
            </p:spPr>
            <p:txBody>
              <a:bodyPr>
                <a:spAutoFit/>
              </a:bodyPr>
              <a:lstStyle/>
              <a:p>
                <a:pPr algn="ctr">
                  <a:spcBef>
                    <a:spcPct val="50000"/>
                  </a:spcBef>
                  <a:defRPr/>
                </a:pPr>
                <a:r>
                  <a:rPr kumimoji="1" lang="zh-CN" altLang="en-US" b="1">
                    <a:effectLst>
                      <a:outerShdw blurRad="38100" dist="38100" dir="2700000" algn="tl">
                        <a:srgbClr val="C0C0C0"/>
                      </a:outerShdw>
                    </a:effectLst>
                  </a:rPr>
                  <a:t>负线性相关</a:t>
                </a:r>
                <a:endParaRPr lang="zh-CN" altLang="en-US"/>
              </a:p>
            </p:txBody>
          </p:sp>
        </p:grpSp>
      </p:grpSp>
      <p:grpSp>
        <p:nvGrpSpPr>
          <p:cNvPr id="40" name="Group 60">
            <a:extLst>
              <a:ext uri="{FF2B5EF4-FFF2-40B4-BE49-F238E27FC236}">
                <a16:creationId xmlns:a16="http://schemas.microsoft.com/office/drawing/2014/main" id="{AEECA671-3077-2776-4FDE-D5168291BD1C}"/>
              </a:ext>
            </a:extLst>
          </p:cNvPr>
          <p:cNvGrpSpPr>
            <a:grpSpLocks/>
          </p:cNvGrpSpPr>
          <p:nvPr/>
        </p:nvGrpSpPr>
        <p:grpSpPr bwMode="auto">
          <a:xfrm>
            <a:off x="521771" y="2922730"/>
            <a:ext cx="2236953" cy="1789563"/>
            <a:chOff x="144" y="2640"/>
            <a:chExt cx="1680" cy="1344"/>
          </a:xfrm>
        </p:grpSpPr>
        <p:sp>
          <p:nvSpPr>
            <p:cNvPr id="41" name="Rectangle 76">
              <a:extLst>
                <a:ext uri="{FF2B5EF4-FFF2-40B4-BE49-F238E27FC236}">
                  <a16:creationId xmlns:a16="http://schemas.microsoft.com/office/drawing/2014/main" id="{003F2967-790B-1624-B55A-4C21F460B0B0}"/>
                </a:ext>
              </a:extLst>
            </p:cNvPr>
            <p:cNvSpPr>
              <a:spLocks noChangeArrowheads="1"/>
            </p:cNvSpPr>
            <p:nvPr/>
          </p:nvSpPr>
          <p:spPr bwMode="auto">
            <a:xfrm>
              <a:off x="144" y="2640"/>
              <a:ext cx="1680" cy="1344"/>
            </a:xfrm>
            <a:prstGeom prst="rect">
              <a:avLst/>
            </a:prstGeom>
            <a:solidFill>
              <a:srgbClr val="5490A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2" name="Group 61">
              <a:extLst>
                <a:ext uri="{FF2B5EF4-FFF2-40B4-BE49-F238E27FC236}">
                  <a16:creationId xmlns:a16="http://schemas.microsoft.com/office/drawing/2014/main" id="{8F271192-85F1-4C58-4C27-C2B0AF6F4B4D}"/>
                </a:ext>
              </a:extLst>
            </p:cNvPr>
            <p:cNvGrpSpPr>
              <a:grpSpLocks/>
            </p:cNvGrpSpPr>
            <p:nvPr/>
          </p:nvGrpSpPr>
          <p:grpSpPr bwMode="auto">
            <a:xfrm>
              <a:off x="288" y="2688"/>
              <a:ext cx="1392" cy="1287"/>
              <a:chOff x="384" y="2592"/>
              <a:chExt cx="1392" cy="1287"/>
            </a:xfrm>
          </p:grpSpPr>
          <p:grpSp>
            <p:nvGrpSpPr>
              <p:cNvPr id="43" name="Group 63">
                <a:extLst>
                  <a:ext uri="{FF2B5EF4-FFF2-40B4-BE49-F238E27FC236}">
                    <a16:creationId xmlns:a16="http://schemas.microsoft.com/office/drawing/2014/main" id="{EF9F0790-43FD-26BC-A5B7-8C85645F6542}"/>
                  </a:ext>
                </a:extLst>
              </p:cNvPr>
              <p:cNvGrpSpPr>
                <a:grpSpLocks/>
              </p:cNvGrpSpPr>
              <p:nvPr/>
            </p:nvGrpSpPr>
            <p:grpSpPr bwMode="auto">
              <a:xfrm>
                <a:off x="384" y="2592"/>
                <a:ext cx="1392" cy="1056"/>
                <a:chOff x="3936" y="1248"/>
                <a:chExt cx="1392" cy="1056"/>
              </a:xfrm>
            </p:grpSpPr>
            <p:sp>
              <p:nvSpPr>
                <p:cNvPr id="45" name="Line 75">
                  <a:extLst>
                    <a:ext uri="{FF2B5EF4-FFF2-40B4-BE49-F238E27FC236}">
                      <a16:creationId xmlns:a16="http://schemas.microsoft.com/office/drawing/2014/main" id="{5DE6A59E-D52A-373A-3375-799BD1C142FB}"/>
                    </a:ext>
                  </a:extLst>
                </p:cNvPr>
                <p:cNvSpPr>
                  <a:spLocks noChangeShapeType="1"/>
                </p:cNvSpPr>
                <p:nvPr/>
              </p:nvSpPr>
              <p:spPr bwMode="auto">
                <a:xfrm>
                  <a:off x="3936" y="1248"/>
                  <a:ext cx="0" cy="1056"/>
                </a:xfrm>
                <a:prstGeom prst="line">
                  <a:avLst/>
                </a:prstGeom>
                <a:noFill/>
                <a:ln w="28575">
                  <a:solidFill>
                    <a:schemeClr val="tx1"/>
                  </a:solidFill>
                  <a:round/>
                  <a:headEnd type="triangle" w="med" len="med"/>
                  <a:tailEn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46" name="Line 74">
                  <a:extLst>
                    <a:ext uri="{FF2B5EF4-FFF2-40B4-BE49-F238E27FC236}">
                      <a16:creationId xmlns:a16="http://schemas.microsoft.com/office/drawing/2014/main" id="{A6210C8D-FBD2-3BC7-545C-0C53EE2186A5}"/>
                    </a:ext>
                  </a:extLst>
                </p:cNvPr>
                <p:cNvSpPr>
                  <a:spLocks noChangeShapeType="1"/>
                </p:cNvSpPr>
                <p:nvPr/>
              </p:nvSpPr>
              <p:spPr bwMode="auto">
                <a:xfrm>
                  <a:off x="3936" y="2304"/>
                  <a:ext cx="1392" cy="0"/>
                </a:xfrm>
                <a:prstGeom prst="line">
                  <a:avLst/>
                </a:prstGeom>
                <a:noFill/>
                <a:ln w="28575">
                  <a:solidFill>
                    <a:schemeClr val="tx1"/>
                  </a:solidFill>
                  <a:round/>
                  <a:headEnd/>
                  <a:tailEnd type="triangle" w="med" len="me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47" name="Text Box 73">
                  <a:extLst>
                    <a:ext uri="{FF2B5EF4-FFF2-40B4-BE49-F238E27FC236}">
                      <a16:creationId xmlns:a16="http://schemas.microsoft.com/office/drawing/2014/main" id="{6D2A74E2-741B-C445-0735-18BAF3E4C384}"/>
                    </a:ext>
                  </a:extLst>
                </p:cNvPr>
                <p:cNvSpPr txBox="1">
                  <a:spLocks noChangeArrowheads="1"/>
                </p:cNvSpPr>
                <p:nvPr/>
              </p:nvSpPr>
              <p:spPr bwMode="auto">
                <a:xfrm>
                  <a:off x="3971" y="1962"/>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48" name="Text Box 72">
                  <a:extLst>
                    <a:ext uri="{FF2B5EF4-FFF2-40B4-BE49-F238E27FC236}">
                      <a16:creationId xmlns:a16="http://schemas.microsoft.com/office/drawing/2014/main" id="{B6575F42-950B-7C2E-381B-51F9FC72FE69}"/>
                    </a:ext>
                  </a:extLst>
                </p:cNvPr>
                <p:cNvSpPr txBox="1">
                  <a:spLocks noChangeArrowheads="1"/>
                </p:cNvSpPr>
                <p:nvPr/>
              </p:nvSpPr>
              <p:spPr bwMode="auto">
                <a:xfrm>
                  <a:off x="5001" y="1414"/>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49" name="Text Box 71">
                  <a:extLst>
                    <a:ext uri="{FF2B5EF4-FFF2-40B4-BE49-F238E27FC236}">
                      <a16:creationId xmlns:a16="http://schemas.microsoft.com/office/drawing/2014/main" id="{8DE50EA3-6FBA-EBEC-FF97-07E1D6074B9D}"/>
                    </a:ext>
                  </a:extLst>
                </p:cNvPr>
                <p:cNvSpPr txBox="1">
                  <a:spLocks noChangeArrowheads="1"/>
                </p:cNvSpPr>
                <p:nvPr/>
              </p:nvSpPr>
              <p:spPr bwMode="auto">
                <a:xfrm>
                  <a:off x="4736" y="1612"/>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50" name="Text Box 70">
                  <a:extLst>
                    <a:ext uri="{FF2B5EF4-FFF2-40B4-BE49-F238E27FC236}">
                      <a16:creationId xmlns:a16="http://schemas.microsoft.com/office/drawing/2014/main" id="{57571B4E-AFC7-E725-2124-CC26D48E896C}"/>
                    </a:ext>
                  </a:extLst>
                </p:cNvPr>
                <p:cNvSpPr txBox="1">
                  <a:spLocks noChangeArrowheads="1"/>
                </p:cNvSpPr>
                <p:nvPr/>
              </p:nvSpPr>
              <p:spPr bwMode="auto">
                <a:xfrm>
                  <a:off x="4848" y="1392"/>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51" name="Text Box 69">
                  <a:extLst>
                    <a:ext uri="{FF2B5EF4-FFF2-40B4-BE49-F238E27FC236}">
                      <a16:creationId xmlns:a16="http://schemas.microsoft.com/office/drawing/2014/main" id="{AEFD1CE8-6597-3BF3-8FE7-488EABEF1366}"/>
                    </a:ext>
                  </a:extLst>
                </p:cNvPr>
                <p:cNvSpPr txBox="1">
                  <a:spLocks noChangeArrowheads="1"/>
                </p:cNvSpPr>
                <p:nvPr/>
              </p:nvSpPr>
              <p:spPr bwMode="auto">
                <a:xfrm>
                  <a:off x="4562" y="1512"/>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52" name="Text Box 68">
                  <a:extLst>
                    <a:ext uri="{FF2B5EF4-FFF2-40B4-BE49-F238E27FC236}">
                      <a16:creationId xmlns:a16="http://schemas.microsoft.com/office/drawing/2014/main" id="{F3076105-6EC7-4782-6705-090B072FD7BF}"/>
                    </a:ext>
                  </a:extLst>
                </p:cNvPr>
                <p:cNvSpPr txBox="1">
                  <a:spLocks noChangeArrowheads="1"/>
                </p:cNvSpPr>
                <p:nvPr/>
              </p:nvSpPr>
              <p:spPr bwMode="auto">
                <a:xfrm>
                  <a:off x="4486" y="1687"/>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53" name="Text Box 67">
                  <a:extLst>
                    <a:ext uri="{FF2B5EF4-FFF2-40B4-BE49-F238E27FC236}">
                      <a16:creationId xmlns:a16="http://schemas.microsoft.com/office/drawing/2014/main" id="{5C0B0031-1E66-E99B-0882-F3A4B3454CAF}"/>
                    </a:ext>
                  </a:extLst>
                </p:cNvPr>
                <p:cNvSpPr txBox="1">
                  <a:spLocks noChangeArrowheads="1"/>
                </p:cNvSpPr>
                <p:nvPr/>
              </p:nvSpPr>
              <p:spPr bwMode="auto">
                <a:xfrm>
                  <a:off x="4272" y="1584"/>
                  <a:ext cx="256"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54" name="Text Box 66">
                  <a:extLst>
                    <a:ext uri="{FF2B5EF4-FFF2-40B4-BE49-F238E27FC236}">
                      <a16:creationId xmlns:a16="http://schemas.microsoft.com/office/drawing/2014/main" id="{6DCE0B3C-A360-1EC4-CABE-D22711C9E92B}"/>
                    </a:ext>
                  </a:extLst>
                </p:cNvPr>
                <p:cNvSpPr txBox="1">
                  <a:spLocks noChangeArrowheads="1"/>
                </p:cNvSpPr>
                <p:nvPr/>
              </p:nvSpPr>
              <p:spPr bwMode="auto">
                <a:xfrm>
                  <a:off x="4076" y="1842"/>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55" name="Text Box 65">
                  <a:extLst>
                    <a:ext uri="{FF2B5EF4-FFF2-40B4-BE49-F238E27FC236}">
                      <a16:creationId xmlns:a16="http://schemas.microsoft.com/office/drawing/2014/main" id="{0B9757A1-D355-987B-4AA7-104320E70E9E}"/>
                    </a:ext>
                  </a:extLst>
                </p:cNvPr>
                <p:cNvSpPr txBox="1">
                  <a:spLocks noChangeArrowheads="1"/>
                </p:cNvSpPr>
                <p:nvPr/>
              </p:nvSpPr>
              <p:spPr bwMode="auto">
                <a:xfrm>
                  <a:off x="4214" y="1908"/>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56" name="Line 64">
                  <a:extLst>
                    <a:ext uri="{FF2B5EF4-FFF2-40B4-BE49-F238E27FC236}">
                      <a16:creationId xmlns:a16="http://schemas.microsoft.com/office/drawing/2014/main" id="{A8748D32-B290-53B4-3175-EDBDBAA1DA61}"/>
                    </a:ext>
                  </a:extLst>
                </p:cNvPr>
                <p:cNvSpPr>
                  <a:spLocks noChangeShapeType="1"/>
                </p:cNvSpPr>
                <p:nvPr/>
              </p:nvSpPr>
              <p:spPr bwMode="auto">
                <a:xfrm flipV="1">
                  <a:off x="3936" y="1446"/>
                  <a:ext cx="1245" cy="651"/>
                </a:xfrm>
                <a:prstGeom prst="line">
                  <a:avLst/>
                </a:prstGeom>
                <a:noFill/>
                <a:ln w="19050">
                  <a:solidFill>
                    <a:srgbClr val="003366"/>
                  </a:solidFill>
                  <a:round/>
                  <a:headEnd/>
                  <a:tailEnd/>
                </a:ln>
                <a:effectLst>
                  <a:outerShdw dist="12700" dir="108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grpSp>
          <p:sp>
            <p:nvSpPr>
              <p:cNvPr id="44" name="Text Box 62">
                <a:extLst>
                  <a:ext uri="{FF2B5EF4-FFF2-40B4-BE49-F238E27FC236}">
                    <a16:creationId xmlns:a16="http://schemas.microsoft.com/office/drawing/2014/main" id="{8D58D74F-F312-EB5D-E1D7-2CE48288B734}"/>
                  </a:ext>
                </a:extLst>
              </p:cNvPr>
              <p:cNvSpPr txBox="1">
                <a:spLocks noChangeArrowheads="1"/>
              </p:cNvSpPr>
              <p:nvPr/>
            </p:nvSpPr>
            <p:spPr bwMode="auto">
              <a:xfrm>
                <a:off x="432" y="3648"/>
                <a:ext cx="1200" cy="231"/>
              </a:xfrm>
              <a:prstGeom prst="rect">
                <a:avLst/>
              </a:prstGeom>
              <a:noFill/>
              <a:ln>
                <a:noFill/>
              </a:ln>
              <a:effectLst>
                <a:outerShdw dist="17961" dir="2700000" algn="ctr" rotWithShape="0">
                  <a:srgbClr val="5490A8"/>
                </a:outerShdw>
              </a:effectLst>
            </p:spPr>
            <p:txBody>
              <a:bodyPr>
                <a:spAutoFit/>
              </a:bodyPr>
              <a:lstStyle/>
              <a:p>
                <a:pPr algn="ctr">
                  <a:spcBef>
                    <a:spcPct val="50000"/>
                  </a:spcBef>
                  <a:defRPr/>
                </a:pPr>
                <a:r>
                  <a:rPr kumimoji="1" lang="zh-CN" altLang="en-US" b="1">
                    <a:effectLst>
                      <a:outerShdw blurRad="38100" dist="38100" dir="2700000" algn="tl">
                        <a:srgbClr val="C0C0C0"/>
                      </a:outerShdw>
                    </a:effectLst>
                  </a:rPr>
                  <a:t>正线性相关</a:t>
                </a:r>
                <a:endParaRPr lang="zh-CN" altLang="en-US"/>
              </a:p>
            </p:txBody>
          </p:sp>
        </p:grpSp>
      </p:grpSp>
      <p:grpSp>
        <p:nvGrpSpPr>
          <p:cNvPr id="57" name="Group 40">
            <a:extLst>
              <a:ext uri="{FF2B5EF4-FFF2-40B4-BE49-F238E27FC236}">
                <a16:creationId xmlns:a16="http://schemas.microsoft.com/office/drawing/2014/main" id="{F9348309-5034-6981-2102-FCF95E1FFD7F}"/>
              </a:ext>
            </a:extLst>
          </p:cNvPr>
          <p:cNvGrpSpPr>
            <a:grpSpLocks/>
          </p:cNvGrpSpPr>
          <p:nvPr/>
        </p:nvGrpSpPr>
        <p:grpSpPr bwMode="auto">
          <a:xfrm>
            <a:off x="6228184" y="933822"/>
            <a:ext cx="2236953" cy="1789563"/>
            <a:chOff x="3744" y="1200"/>
            <a:chExt cx="1680" cy="1344"/>
          </a:xfrm>
        </p:grpSpPr>
        <p:sp>
          <p:nvSpPr>
            <p:cNvPr id="58" name="Rectangle 59">
              <a:extLst>
                <a:ext uri="{FF2B5EF4-FFF2-40B4-BE49-F238E27FC236}">
                  <a16:creationId xmlns:a16="http://schemas.microsoft.com/office/drawing/2014/main" id="{9B3401CC-5A4E-ECFD-3CB4-A629D71227F9}"/>
                </a:ext>
              </a:extLst>
            </p:cNvPr>
            <p:cNvSpPr>
              <a:spLocks noChangeArrowheads="1"/>
            </p:cNvSpPr>
            <p:nvPr/>
          </p:nvSpPr>
          <p:spPr bwMode="auto">
            <a:xfrm>
              <a:off x="3744" y="1200"/>
              <a:ext cx="1680" cy="1344"/>
            </a:xfrm>
            <a:prstGeom prst="rect">
              <a:avLst/>
            </a:prstGeom>
            <a:solidFill>
              <a:srgbClr val="5490A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9" name="Group 41">
              <a:extLst>
                <a:ext uri="{FF2B5EF4-FFF2-40B4-BE49-F238E27FC236}">
                  <a16:creationId xmlns:a16="http://schemas.microsoft.com/office/drawing/2014/main" id="{F3CB53B7-686F-260D-C388-1BB370F02E90}"/>
                </a:ext>
              </a:extLst>
            </p:cNvPr>
            <p:cNvGrpSpPr>
              <a:grpSpLocks/>
            </p:cNvGrpSpPr>
            <p:nvPr/>
          </p:nvGrpSpPr>
          <p:grpSpPr bwMode="auto">
            <a:xfrm>
              <a:off x="3936" y="1248"/>
              <a:ext cx="1458" cy="1287"/>
              <a:chOff x="3936" y="1248"/>
              <a:chExt cx="1458" cy="1287"/>
            </a:xfrm>
          </p:grpSpPr>
          <p:grpSp>
            <p:nvGrpSpPr>
              <p:cNvPr id="60" name="Group 43">
                <a:extLst>
                  <a:ext uri="{FF2B5EF4-FFF2-40B4-BE49-F238E27FC236}">
                    <a16:creationId xmlns:a16="http://schemas.microsoft.com/office/drawing/2014/main" id="{9CF173C8-CBC3-AEBF-8F03-FB6FE0167ACC}"/>
                  </a:ext>
                </a:extLst>
              </p:cNvPr>
              <p:cNvGrpSpPr>
                <a:grpSpLocks/>
              </p:cNvGrpSpPr>
              <p:nvPr/>
            </p:nvGrpSpPr>
            <p:grpSpPr bwMode="auto">
              <a:xfrm>
                <a:off x="3936" y="1248"/>
                <a:ext cx="1458" cy="1056"/>
                <a:chOff x="3936" y="1248"/>
                <a:chExt cx="1458" cy="1056"/>
              </a:xfrm>
            </p:grpSpPr>
            <p:sp>
              <p:nvSpPr>
                <p:cNvPr id="62" name="Line 58">
                  <a:extLst>
                    <a:ext uri="{FF2B5EF4-FFF2-40B4-BE49-F238E27FC236}">
                      <a16:creationId xmlns:a16="http://schemas.microsoft.com/office/drawing/2014/main" id="{45EF64C0-04A9-061F-441A-21CCD2755C26}"/>
                    </a:ext>
                  </a:extLst>
                </p:cNvPr>
                <p:cNvSpPr>
                  <a:spLocks noChangeShapeType="1"/>
                </p:cNvSpPr>
                <p:nvPr/>
              </p:nvSpPr>
              <p:spPr bwMode="auto">
                <a:xfrm>
                  <a:off x="3936" y="1248"/>
                  <a:ext cx="0" cy="1056"/>
                </a:xfrm>
                <a:prstGeom prst="line">
                  <a:avLst/>
                </a:prstGeom>
                <a:noFill/>
                <a:ln w="28575">
                  <a:solidFill>
                    <a:schemeClr val="tx1"/>
                  </a:solidFill>
                  <a:round/>
                  <a:headEnd type="triangle" w="med" len="med"/>
                  <a:tailEn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63" name="Line 57">
                  <a:extLst>
                    <a:ext uri="{FF2B5EF4-FFF2-40B4-BE49-F238E27FC236}">
                      <a16:creationId xmlns:a16="http://schemas.microsoft.com/office/drawing/2014/main" id="{8B04EAFE-B110-0BF3-146F-AF94D3521168}"/>
                    </a:ext>
                  </a:extLst>
                </p:cNvPr>
                <p:cNvSpPr>
                  <a:spLocks noChangeShapeType="1"/>
                </p:cNvSpPr>
                <p:nvPr/>
              </p:nvSpPr>
              <p:spPr bwMode="auto">
                <a:xfrm>
                  <a:off x="3936" y="2304"/>
                  <a:ext cx="1392" cy="0"/>
                </a:xfrm>
                <a:prstGeom prst="line">
                  <a:avLst/>
                </a:prstGeom>
                <a:noFill/>
                <a:ln w="28575">
                  <a:solidFill>
                    <a:schemeClr val="tx1"/>
                  </a:solidFill>
                  <a:round/>
                  <a:headEnd/>
                  <a:tailEnd type="triangle" w="med" len="me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64" name="Text Box 56">
                  <a:extLst>
                    <a:ext uri="{FF2B5EF4-FFF2-40B4-BE49-F238E27FC236}">
                      <a16:creationId xmlns:a16="http://schemas.microsoft.com/office/drawing/2014/main" id="{BA813632-60D8-5569-E47F-5F8AEF0C8300}"/>
                    </a:ext>
                  </a:extLst>
                </p:cNvPr>
                <p:cNvSpPr txBox="1">
                  <a:spLocks noChangeArrowheads="1"/>
                </p:cNvSpPr>
                <p:nvPr/>
              </p:nvSpPr>
              <p:spPr bwMode="auto">
                <a:xfrm>
                  <a:off x="3971" y="1962"/>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65" name="Text Box 55">
                  <a:extLst>
                    <a:ext uri="{FF2B5EF4-FFF2-40B4-BE49-F238E27FC236}">
                      <a16:creationId xmlns:a16="http://schemas.microsoft.com/office/drawing/2014/main" id="{3F5E4A71-C7F6-DD1D-50EB-55D7E753A1EB}"/>
                    </a:ext>
                  </a:extLst>
                </p:cNvPr>
                <p:cNvSpPr txBox="1">
                  <a:spLocks noChangeArrowheads="1"/>
                </p:cNvSpPr>
                <p:nvPr/>
              </p:nvSpPr>
              <p:spPr bwMode="auto">
                <a:xfrm>
                  <a:off x="4992" y="1632"/>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66" name="Text Box 54">
                  <a:extLst>
                    <a:ext uri="{FF2B5EF4-FFF2-40B4-BE49-F238E27FC236}">
                      <a16:creationId xmlns:a16="http://schemas.microsoft.com/office/drawing/2014/main" id="{55D6E594-2798-BCEC-20B7-9E557C0A954A}"/>
                    </a:ext>
                  </a:extLst>
                </p:cNvPr>
                <p:cNvSpPr txBox="1">
                  <a:spLocks noChangeArrowheads="1"/>
                </p:cNvSpPr>
                <p:nvPr/>
              </p:nvSpPr>
              <p:spPr bwMode="auto">
                <a:xfrm>
                  <a:off x="4656" y="1344"/>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67" name="Text Box 53">
                  <a:extLst>
                    <a:ext uri="{FF2B5EF4-FFF2-40B4-BE49-F238E27FC236}">
                      <a16:creationId xmlns:a16="http://schemas.microsoft.com/office/drawing/2014/main" id="{ADC606E7-4224-8C9D-91D4-3585DEA505E8}"/>
                    </a:ext>
                  </a:extLst>
                </p:cNvPr>
                <p:cNvSpPr txBox="1">
                  <a:spLocks noChangeArrowheads="1"/>
                </p:cNvSpPr>
                <p:nvPr/>
              </p:nvSpPr>
              <p:spPr bwMode="auto">
                <a:xfrm>
                  <a:off x="4896" y="1392"/>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68" name="Text Box 52">
                  <a:extLst>
                    <a:ext uri="{FF2B5EF4-FFF2-40B4-BE49-F238E27FC236}">
                      <a16:creationId xmlns:a16="http://schemas.microsoft.com/office/drawing/2014/main" id="{EFE5DA67-723B-017D-F59C-5B367B83A7D7}"/>
                    </a:ext>
                  </a:extLst>
                </p:cNvPr>
                <p:cNvSpPr txBox="1">
                  <a:spLocks noChangeArrowheads="1"/>
                </p:cNvSpPr>
                <p:nvPr/>
              </p:nvSpPr>
              <p:spPr bwMode="auto">
                <a:xfrm>
                  <a:off x="4464" y="1296"/>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69" name="Text Box 51">
                  <a:extLst>
                    <a:ext uri="{FF2B5EF4-FFF2-40B4-BE49-F238E27FC236}">
                      <a16:creationId xmlns:a16="http://schemas.microsoft.com/office/drawing/2014/main" id="{F5D59053-1E6F-3AE7-0647-E7F7A44D54F8}"/>
                    </a:ext>
                  </a:extLst>
                </p:cNvPr>
                <p:cNvSpPr txBox="1">
                  <a:spLocks noChangeArrowheads="1"/>
                </p:cNvSpPr>
                <p:nvPr/>
              </p:nvSpPr>
              <p:spPr bwMode="auto">
                <a:xfrm>
                  <a:off x="4416" y="1440"/>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70" name="Text Box 50">
                  <a:extLst>
                    <a:ext uri="{FF2B5EF4-FFF2-40B4-BE49-F238E27FC236}">
                      <a16:creationId xmlns:a16="http://schemas.microsoft.com/office/drawing/2014/main" id="{A81DEC10-CF49-C757-FC65-1BAB7729D1AC}"/>
                    </a:ext>
                  </a:extLst>
                </p:cNvPr>
                <p:cNvSpPr txBox="1">
                  <a:spLocks noChangeArrowheads="1"/>
                </p:cNvSpPr>
                <p:nvPr/>
              </p:nvSpPr>
              <p:spPr bwMode="auto">
                <a:xfrm>
                  <a:off x="4272" y="1584"/>
                  <a:ext cx="256"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71" name="Text Box 49">
                  <a:extLst>
                    <a:ext uri="{FF2B5EF4-FFF2-40B4-BE49-F238E27FC236}">
                      <a16:creationId xmlns:a16="http://schemas.microsoft.com/office/drawing/2014/main" id="{A6432B81-E5D4-5592-99B4-8194E7A549CE}"/>
                    </a:ext>
                  </a:extLst>
                </p:cNvPr>
                <p:cNvSpPr txBox="1">
                  <a:spLocks noChangeArrowheads="1"/>
                </p:cNvSpPr>
                <p:nvPr/>
              </p:nvSpPr>
              <p:spPr bwMode="auto">
                <a:xfrm>
                  <a:off x="4128" y="1872"/>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72" name="Text Box 48">
                  <a:extLst>
                    <a:ext uri="{FF2B5EF4-FFF2-40B4-BE49-F238E27FC236}">
                      <a16:creationId xmlns:a16="http://schemas.microsoft.com/office/drawing/2014/main" id="{98BD3FBA-B412-ECFC-1E2F-B34D05357976}"/>
                    </a:ext>
                  </a:extLst>
                </p:cNvPr>
                <p:cNvSpPr txBox="1">
                  <a:spLocks noChangeArrowheads="1"/>
                </p:cNvSpPr>
                <p:nvPr/>
              </p:nvSpPr>
              <p:spPr bwMode="auto">
                <a:xfrm>
                  <a:off x="4128" y="1680"/>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73" name="Freeform 47">
                  <a:extLst>
                    <a:ext uri="{FF2B5EF4-FFF2-40B4-BE49-F238E27FC236}">
                      <a16:creationId xmlns:a16="http://schemas.microsoft.com/office/drawing/2014/main" id="{4540A3D6-D009-6F81-B6F3-A7F4EF54E683}"/>
                    </a:ext>
                  </a:extLst>
                </p:cNvPr>
                <p:cNvSpPr>
                  <a:spLocks/>
                </p:cNvSpPr>
                <p:nvPr/>
              </p:nvSpPr>
              <p:spPr bwMode="auto">
                <a:xfrm>
                  <a:off x="3984" y="1440"/>
                  <a:ext cx="1248" cy="768"/>
                </a:xfrm>
                <a:custGeom>
                  <a:avLst/>
                  <a:gdLst>
                    <a:gd name="T0" fmla="*/ 0 w 1488"/>
                    <a:gd name="T1" fmla="*/ 768 h 728"/>
                    <a:gd name="T2" fmla="*/ 161 w 1488"/>
                    <a:gd name="T3" fmla="*/ 565 h 728"/>
                    <a:gd name="T4" fmla="*/ 322 w 1488"/>
                    <a:gd name="T5" fmla="*/ 312 h 728"/>
                    <a:gd name="T6" fmla="*/ 443 w 1488"/>
                    <a:gd name="T7" fmla="*/ 110 h 728"/>
                    <a:gd name="T8" fmla="*/ 604 w 1488"/>
                    <a:gd name="T9" fmla="*/ 8 h 728"/>
                    <a:gd name="T10" fmla="*/ 886 w 1488"/>
                    <a:gd name="T11" fmla="*/ 59 h 728"/>
                    <a:gd name="T12" fmla="*/ 1248 w 1488"/>
                    <a:gd name="T13" fmla="*/ 363 h 7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8" h="728">
                      <a:moveTo>
                        <a:pt x="0" y="728"/>
                      </a:moveTo>
                      <a:cubicBezTo>
                        <a:pt x="64" y="668"/>
                        <a:pt x="128" y="608"/>
                        <a:pt x="192" y="536"/>
                      </a:cubicBezTo>
                      <a:cubicBezTo>
                        <a:pt x="256" y="464"/>
                        <a:pt x="328" y="368"/>
                        <a:pt x="384" y="296"/>
                      </a:cubicBezTo>
                      <a:cubicBezTo>
                        <a:pt x="440" y="224"/>
                        <a:pt x="472" y="152"/>
                        <a:pt x="528" y="104"/>
                      </a:cubicBezTo>
                      <a:cubicBezTo>
                        <a:pt x="584" y="56"/>
                        <a:pt x="632" y="16"/>
                        <a:pt x="720" y="8"/>
                      </a:cubicBezTo>
                      <a:cubicBezTo>
                        <a:pt x="808" y="0"/>
                        <a:pt x="928" y="0"/>
                        <a:pt x="1056" y="56"/>
                      </a:cubicBezTo>
                      <a:cubicBezTo>
                        <a:pt x="1184" y="112"/>
                        <a:pt x="1336" y="228"/>
                        <a:pt x="1488" y="344"/>
                      </a:cubicBezTo>
                    </a:path>
                  </a:pathLst>
                </a:custGeom>
                <a:noFill/>
                <a:ln w="28575">
                  <a:solidFill>
                    <a:srgbClr val="003366"/>
                  </a:solidFill>
                  <a:round/>
                  <a:headEnd/>
                  <a:tailEnd/>
                </a:ln>
                <a:effectLst>
                  <a:outerShdw dist="12700" algn="ctr" rotWithShape="0">
                    <a:srgbClr val="5490A8"/>
                  </a:outerShdw>
                </a:effectLst>
                <a:extLst>
                  <a:ext uri="{909E8E84-426E-40DD-AFC4-6F175D3DCCD1}">
                    <a14:hiddenFill xmlns:a14="http://schemas.microsoft.com/office/drawing/2010/main">
                      <a:solidFill>
                        <a:srgbClr val="0099CC"/>
                      </a:solidFill>
                    </a14:hiddenFill>
                  </a:ext>
                </a:extLst>
              </p:spPr>
              <p:txBody>
                <a:bodyPr/>
                <a:lstStyle/>
                <a:p>
                  <a:endParaRPr lang="zh-CN" altLang="en-US"/>
                </a:p>
              </p:txBody>
            </p:sp>
            <p:sp>
              <p:nvSpPr>
                <p:cNvPr id="74" name="Text Box 46">
                  <a:extLst>
                    <a:ext uri="{FF2B5EF4-FFF2-40B4-BE49-F238E27FC236}">
                      <a16:creationId xmlns:a16="http://schemas.microsoft.com/office/drawing/2014/main" id="{5E48A2D1-ACFE-6C51-DC35-A60502721D82}"/>
                    </a:ext>
                  </a:extLst>
                </p:cNvPr>
                <p:cNvSpPr txBox="1">
                  <a:spLocks noChangeArrowheads="1"/>
                </p:cNvSpPr>
                <p:nvPr/>
              </p:nvSpPr>
              <p:spPr bwMode="auto">
                <a:xfrm>
                  <a:off x="4848" y="1488"/>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75" name="Text Box 45">
                  <a:extLst>
                    <a:ext uri="{FF2B5EF4-FFF2-40B4-BE49-F238E27FC236}">
                      <a16:creationId xmlns:a16="http://schemas.microsoft.com/office/drawing/2014/main" id="{B1FF6551-70E9-11BE-64D9-D4029F0622D9}"/>
                    </a:ext>
                  </a:extLst>
                </p:cNvPr>
                <p:cNvSpPr txBox="1">
                  <a:spLocks noChangeArrowheads="1"/>
                </p:cNvSpPr>
                <p:nvPr/>
              </p:nvSpPr>
              <p:spPr bwMode="auto">
                <a:xfrm>
                  <a:off x="5136" y="1632"/>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76" name="Text Box 44">
                  <a:extLst>
                    <a:ext uri="{FF2B5EF4-FFF2-40B4-BE49-F238E27FC236}">
                      <a16:creationId xmlns:a16="http://schemas.microsoft.com/office/drawing/2014/main" id="{ACEA6960-D0B4-9320-86D7-C75390A62F4F}"/>
                    </a:ext>
                  </a:extLst>
                </p:cNvPr>
                <p:cNvSpPr txBox="1">
                  <a:spLocks noChangeArrowheads="1"/>
                </p:cNvSpPr>
                <p:nvPr/>
              </p:nvSpPr>
              <p:spPr bwMode="auto">
                <a:xfrm>
                  <a:off x="4224" y="1440"/>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grpSp>
          <p:sp>
            <p:nvSpPr>
              <p:cNvPr id="61" name="Text Box 42">
                <a:extLst>
                  <a:ext uri="{FF2B5EF4-FFF2-40B4-BE49-F238E27FC236}">
                    <a16:creationId xmlns:a16="http://schemas.microsoft.com/office/drawing/2014/main" id="{5439AB02-FCA7-C70F-EACC-822603051CBA}"/>
                  </a:ext>
                </a:extLst>
              </p:cNvPr>
              <p:cNvSpPr txBox="1">
                <a:spLocks noChangeArrowheads="1"/>
              </p:cNvSpPr>
              <p:nvPr/>
            </p:nvSpPr>
            <p:spPr bwMode="auto">
              <a:xfrm>
                <a:off x="4032" y="2304"/>
                <a:ext cx="1200" cy="231"/>
              </a:xfrm>
              <a:prstGeom prst="rect">
                <a:avLst/>
              </a:prstGeom>
              <a:noFill/>
              <a:ln>
                <a:noFill/>
              </a:ln>
              <a:effectLst>
                <a:outerShdw dist="17961" dir="2700000" algn="ctr" rotWithShape="0">
                  <a:srgbClr val="5490A8"/>
                </a:outerShdw>
              </a:effectLst>
            </p:spPr>
            <p:txBody>
              <a:bodyPr>
                <a:spAutoFit/>
              </a:bodyPr>
              <a:lstStyle/>
              <a:p>
                <a:pPr algn="ctr">
                  <a:spcBef>
                    <a:spcPct val="50000"/>
                  </a:spcBef>
                  <a:defRPr/>
                </a:pPr>
                <a:r>
                  <a:rPr kumimoji="1" lang="zh-CN" altLang="en-US" b="1">
                    <a:effectLst>
                      <a:outerShdw blurRad="38100" dist="38100" dir="2700000" algn="tl">
                        <a:srgbClr val="C0C0C0"/>
                      </a:outerShdw>
                    </a:effectLst>
                  </a:rPr>
                  <a:t>非线性相关</a:t>
                </a:r>
                <a:endParaRPr lang="zh-CN" altLang="en-US"/>
              </a:p>
            </p:txBody>
          </p:sp>
        </p:grpSp>
      </p:grpSp>
      <p:grpSp>
        <p:nvGrpSpPr>
          <p:cNvPr id="77" name="Group 25">
            <a:extLst>
              <a:ext uri="{FF2B5EF4-FFF2-40B4-BE49-F238E27FC236}">
                <a16:creationId xmlns:a16="http://schemas.microsoft.com/office/drawing/2014/main" id="{FDADB016-69A9-2789-EA49-70C9A3A6B811}"/>
              </a:ext>
            </a:extLst>
          </p:cNvPr>
          <p:cNvGrpSpPr>
            <a:grpSpLocks/>
          </p:cNvGrpSpPr>
          <p:nvPr/>
        </p:nvGrpSpPr>
        <p:grpSpPr bwMode="auto">
          <a:xfrm>
            <a:off x="3408784" y="933822"/>
            <a:ext cx="2236953" cy="1844155"/>
            <a:chOff x="1968" y="1200"/>
            <a:chExt cx="1680" cy="1385"/>
          </a:xfrm>
        </p:grpSpPr>
        <p:sp>
          <p:nvSpPr>
            <p:cNvPr id="78" name="Rectangle 39">
              <a:extLst>
                <a:ext uri="{FF2B5EF4-FFF2-40B4-BE49-F238E27FC236}">
                  <a16:creationId xmlns:a16="http://schemas.microsoft.com/office/drawing/2014/main" id="{CA6EE291-0B31-3A82-7351-FBAE3B436AEC}"/>
                </a:ext>
              </a:extLst>
            </p:cNvPr>
            <p:cNvSpPr>
              <a:spLocks noChangeArrowheads="1"/>
            </p:cNvSpPr>
            <p:nvPr/>
          </p:nvSpPr>
          <p:spPr bwMode="auto">
            <a:xfrm>
              <a:off x="1968" y="1200"/>
              <a:ext cx="1680" cy="1344"/>
            </a:xfrm>
            <a:prstGeom prst="rect">
              <a:avLst/>
            </a:prstGeom>
            <a:solidFill>
              <a:srgbClr val="5490A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79" name="Group 26">
              <a:extLst>
                <a:ext uri="{FF2B5EF4-FFF2-40B4-BE49-F238E27FC236}">
                  <a16:creationId xmlns:a16="http://schemas.microsoft.com/office/drawing/2014/main" id="{32FE17BF-7B5E-A0CA-AE29-5F07F5633B6E}"/>
                </a:ext>
              </a:extLst>
            </p:cNvPr>
            <p:cNvGrpSpPr>
              <a:grpSpLocks/>
            </p:cNvGrpSpPr>
            <p:nvPr/>
          </p:nvGrpSpPr>
          <p:grpSpPr bwMode="auto">
            <a:xfrm>
              <a:off x="2136" y="1248"/>
              <a:ext cx="1416" cy="1337"/>
              <a:chOff x="2136" y="1200"/>
              <a:chExt cx="1416" cy="1337"/>
            </a:xfrm>
          </p:grpSpPr>
          <p:grpSp>
            <p:nvGrpSpPr>
              <p:cNvPr id="80" name="Group 28">
                <a:extLst>
                  <a:ext uri="{FF2B5EF4-FFF2-40B4-BE49-F238E27FC236}">
                    <a16:creationId xmlns:a16="http://schemas.microsoft.com/office/drawing/2014/main" id="{1AAC9DCD-952F-8FBB-7748-4444230230F0}"/>
                  </a:ext>
                </a:extLst>
              </p:cNvPr>
              <p:cNvGrpSpPr>
                <a:grpSpLocks/>
              </p:cNvGrpSpPr>
              <p:nvPr/>
            </p:nvGrpSpPr>
            <p:grpSpPr bwMode="auto">
              <a:xfrm>
                <a:off x="2160" y="1200"/>
                <a:ext cx="1392" cy="1056"/>
                <a:chOff x="2160" y="1200"/>
                <a:chExt cx="1392" cy="1056"/>
              </a:xfrm>
            </p:grpSpPr>
            <p:sp>
              <p:nvSpPr>
                <p:cNvPr id="82" name="Line 38">
                  <a:extLst>
                    <a:ext uri="{FF2B5EF4-FFF2-40B4-BE49-F238E27FC236}">
                      <a16:creationId xmlns:a16="http://schemas.microsoft.com/office/drawing/2014/main" id="{24063CE1-CF3E-47CD-4A9C-DD01A7E1C90C}"/>
                    </a:ext>
                  </a:extLst>
                </p:cNvPr>
                <p:cNvSpPr>
                  <a:spLocks noChangeShapeType="1"/>
                </p:cNvSpPr>
                <p:nvPr/>
              </p:nvSpPr>
              <p:spPr bwMode="auto">
                <a:xfrm>
                  <a:off x="2160" y="1200"/>
                  <a:ext cx="0" cy="1056"/>
                </a:xfrm>
                <a:prstGeom prst="line">
                  <a:avLst/>
                </a:prstGeom>
                <a:noFill/>
                <a:ln w="28575">
                  <a:solidFill>
                    <a:schemeClr val="tx1"/>
                  </a:solidFill>
                  <a:round/>
                  <a:headEnd type="triangle" w="med" len="med"/>
                  <a:tailEn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83" name="Line 37">
                  <a:extLst>
                    <a:ext uri="{FF2B5EF4-FFF2-40B4-BE49-F238E27FC236}">
                      <a16:creationId xmlns:a16="http://schemas.microsoft.com/office/drawing/2014/main" id="{F342DF26-6970-F582-DB3D-2D37C880C1A1}"/>
                    </a:ext>
                  </a:extLst>
                </p:cNvPr>
                <p:cNvSpPr>
                  <a:spLocks noChangeShapeType="1"/>
                </p:cNvSpPr>
                <p:nvPr/>
              </p:nvSpPr>
              <p:spPr bwMode="auto">
                <a:xfrm>
                  <a:off x="2160" y="2256"/>
                  <a:ext cx="1392" cy="0"/>
                </a:xfrm>
                <a:prstGeom prst="line">
                  <a:avLst/>
                </a:prstGeom>
                <a:noFill/>
                <a:ln w="28575">
                  <a:solidFill>
                    <a:schemeClr val="tx1"/>
                  </a:solidFill>
                  <a:round/>
                  <a:headEnd/>
                  <a:tailEnd type="triangle" w="med" len="me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84" name="Text Box 36">
                  <a:extLst>
                    <a:ext uri="{FF2B5EF4-FFF2-40B4-BE49-F238E27FC236}">
                      <a16:creationId xmlns:a16="http://schemas.microsoft.com/office/drawing/2014/main" id="{7B58CCF9-6A0A-C3D9-65A0-018A1EBD4353}"/>
                    </a:ext>
                  </a:extLst>
                </p:cNvPr>
                <p:cNvSpPr txBox="1">
                  <a:spLocks noChangeArrowheads="1"/>
                </p:cNvSpPr>
                <p:nvPr/>
              </p:nvSpPr>
              <p:spPr bwMode="auto">
                <a:xfrm>
                  <a:off x="3168" y="1968"/>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85" name="Text Box 35">
                  <a:extLst>
                    <a:ext uri="{FF2B5EF4-FFF2-40B4-BE49-F238E27FC236}">
                      <a16:creationId xmlns:a16="http://schemas.microsoft.com/office/drawing/2014/main" id="{A1CBF011-250C-DE66-F7F2-C419CDA4E6BC}"/>
                    </a:ext>
                  </a:extLst>
                </p:cNvPr>
                <p:cNvSpPr txBox="1">
                  <a:spLocks noChangeArrowheads="1"/>
                </p:cNvSpPr>
                <p:nvPr/>
              </p:nvSpPr>
              <p:spPr bwMode="auto">
                <a:xfrm>
                  <a:off x="2880" y="1776"/>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86" name="Text Box 34">
                  <a:extLst>
                    <a:ext uri="{FF2B5EF4-FFF2-40B4-BE49-F238E27FC236}">
                      <a16:creationId xmlns:a16="http://schemas.microsoft.com/office/drawing/2014/main" id="{A9D84880-6A68-03FA-CD54-D173AF0AB7E9}"/>
                    </a:ext>
                  </a:extLst>
                </p:cNvPr>
                <p:cNvSpPr txBox="1">
                  <a:spLocks noChangeArrowheads="1"/>
                </p:cNvSpPr>
                <p:nvPr/>
              </p:nvSpPr>
              <p:spPr bwMode="auto">
                <a:xfrm>
                  <a:off x="3024" y="1872"/>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87" name="Text Box 33">
                  <a:extLst>
                    <a:ext uri="{FF2B5EF4-FFF2-40B4-BE49-F238E27FC236}">
                      <a16:creationId xmlns:a16="http://schemas.microsoft.com/office/drawing/2014/main" id="{C2C49CAE-50D7-C318-3FC2-9D3344572D7C}"/>
                    </a:ext>
                  </a:extLst>
                </p:cNvPr>
                <p:cNvSpPr txBox="1">
                  <a:spLocks noChangeArrowheads="1"/>
                </p:cNvSpPr>
                <p:nvPr/>
              </p:nvSpPr>
              <p:spPr bwMode="auto">
                <a:xfrm>
                  <a:off x="2736" y="1680"/>
                  <a:ext cx="258"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dirty="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88" name="Text Box 32">
                  <a:extLst>
                    <a:ext uri="{FF2B5EF4-FFF2-40B4-BE49-F238E27FC236}">
                      <a16:creationId xmlns:a16="http://schemas.microsoft.com/office/drawing/2014/main" id="{524FDDD4-A681-7716-C0BF-F071776E8B3E}"/>
                    </a:ext>
                  </a:extLst>
                </p:cNvPr>
                <p:cNvSpPr txBox="1">
                  <a:spLocks noChangeArrowheads="1"/>
                </p:cNvSpPr>
                <p:nvPr/>
              </p:nvSpPr>
              <p:spPr bwMode="auto">
                <a:xfrm>
                  <a:off x="2304" y="1392"/>
                  <a:ext cx="256"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89" name="Text Box 31">
                  <a:extLst>
                    <a:ext uri="{FF2B5EF4-FFF2-40B4-BE49-F238E27FC236}">
                      <a16:creationId xmlns:a16="http://schemas.microsoft.com/office/drawing/2014/main" id="{ABC87E92-75C8-2F6C-982C-256D5ADD3935}"/>
                    </a:ext>
                  </a:extLst>
                </p:cNvPr>
                <p:cNvSpPr txBox="1">
                  <a:spLocks noChangeArrowheads="1"/>
                </p:cNvSpPr>
                <p:nvPr/>
              </p:nvSpPr>
              <p:spPr bwMode="auto">
                <a:xfrm>
                  <a:off x="2592" y="1584"/>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90" name="Text Box 30">
                  <a:extLst>
                    <a:ext uri="{FF2B5EF4-FFF2-40B4-BE49-F238E27FC236}">
                      <a16:creationId xmlns:a16="http://schemas.microsoft.com/office/drawing/2014/main" id="{318831E0-4903-2C8E-EB54-9ED38BA5471B}"/>
                    </a:ext>
                  </a:extLst>
                </p:cNvPr>
                <p:cNvSpPr txBox="1">
                  <a:spLocks noChangeArrowheads="1"/>
                </p:cNvSpPr>
                <p:nvPr/>
              </p:nvSpPr>
              <p:spPr bwMode="auto">
                <a:xfrm>
                  <a:off x="2448" y="1488"/>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91" name="Line 29">
                  <a:extLst>
                    <a:ext uri="{FF2B5EF4-FFF2-40B4-BE49-F238E27FC236}">
                      <a16:creationId xmlns:a16="http://schemas.microsoft.com/office/drawing/2014/main" id="{87C97B53-8837-37A0-C6F5-AE97FAB086A6}"/>
                    </a:ext>
                  </a:extLst>
                </p:cNvPr>
                <p:cNvSpPr>
                  <a:spLocks noChangeShapeType="1"/>
                </p:cNvSpPr>
                <p:nvPr/>
              </p:nvSpPr>
              <p:spPr bwMode="auto">
                <a:xfrm>
                  <a:off x="2256" y="1440"/>
                  <a:ext cx="1152" cy="720"/>
                </a:xfrm>
                <a:prstGeom prst="line">
                  <a:avLst/>
                </a:prstGeom>
                <a:noFill/>
                <a:ln w="28575">
                  <a:solidFill>
                    <a:srgbClr val="003366"/>
                  </a:solidFill>
                  <a:round/>
                  <a:headEnd/>
                  <a:tailEnd/>
                </a:ln>
                <a:effectLst>
                  <a:outerShdw dist="12700" dir="108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grpSp>
          <p:sp>
            <p:nvSpPr>
              <p:cNvPr id="81" name="Text Box 27">
                <a:extLst>
                  <a:ext uri="{FF2B5EF4-FFF2-40B4-BE49-F238E27FC236}">
                    <a16:creationId xmlns:a16="http://schemas.microsoft.com/office/drawing/2014/main" id="{CCA0A038-4FF1-B794-AD7C-360E335D8FB4}"/>
                  </a:ext>
                </a:extLst>
              </p:cNvPr>
              <p:cNvSpPr txBox="1">
                <a:spLocks noChangeArrowheads="1"/>
              </p:cNvSpPr>
              <p:nvPr/>
            </p:nvSpPr>
            <p:spPr bwMode="auto">
              <a:xfrm>
                <a:off x="2136" y="2260"/>
                <a:ext cx="1392" cy="277"/>
              </a:xfrm>
              <a:prstGeom prst="rect">
                <a:avLst/>
              </a:prstGeom>
              <a:noFill/>
              <a:ln>
                <a:noFill/>
              </a:ln>
              <a:effectLst>
                <a:outerShdw dist="17961" dir="2700000" algn="ctr" rotWithShape="0">
                  <a:srgbClr val="5490A8"/>
                </a:outerShdw>
              </a:effectLst>
            </p:spPr>
            <p:txBody>
              <a:bodyPr wrap="square">
                <a:spAutoFit/>
              </a:bodyPr>
              <a:lstStyle/>
              <a:p>
                <a:pPr algn="ctr">
                  <a:spcBef>
                    <a:spcPct val="50000"/>
                  </a:spcBef>
                  <a:defRPr/>
                </a:pPr>
                <a:r>
                  <a:rPr kumimoji="1" lang="zh-CN" altLang="en-US" b="1" dirty="0">
                    <a:effectLst>
                      <a:outerShdw blurRad="38100" dist="38100" dir="2700000" algn="tl">
                        <a:srgbClr val="C0C0C0"/>
                      </a:outerShdw>
                    </a:effectLst>
                  </a:rPr>
                  <a:t>完全负线性相关</a:t>
                </a:r>
                <a:endParaRPr lang="zh-CN" altLang="en-US" dirty="0"/>
              </a:p>
            </p:txBody>
          </p:sp>
        </p:grpSp>
      </p:grpSp>
      <p:grpSp>
        <p:nvGrpSpPr>
          <p:cNvPr id="92" name="Group 7">
            <a:extLst>
              <a:ext uri="{FF2B5EF4-FFF2-40B4-BE49-F238E27FC236}">
                <a16:creationId xmlns:a16="http://schemas.microsoft.com/office/drawing/2014/main" id="{F331ACA3-1D1C-5F5B-F77F-3A2E20249397}"/>
              </a:ext>
            </a:extLst>
          </p:cNvPr>
          <p:cNvGrpSpPr>
            <a:grpSpLocks/>
          </p:cNvGrpSpPr>
          <p:nvPr/>
        </p:nvGrpSpPr>
        <p:grpSpPr bwMode="auto">
          <a:xfrm>
            <a:off x="513184" y="933822"/>
            <a:ext cx="2236953" cy="1824182"/>
            <a:chOff x="144" y="1200"/>
            <a:chExt cx="1680" cy="1370"/>
          </a:xfrm>
        </p:grpSpPr>
        <p:sp>
          <p:nvSpPr>
            <p:cNvPr id="93" name="Rectangle 24">
              <a:extLst>
                <a:ext uri="{FF2B5EF4-FFF2-40B4-BE49-F238E27FC236}">
                  <a16:creationId xmlns:a16="http://schemas.microsoft.com/office/drawing/2014/main" id="{04AEF563-2A0E-7EA1-98B7-5038D22BACB0}"/>
                </a:ext>
              </a:extLst>
            </p:cNvPr>
            <p:cNvSpPr>
              <a:spLocks noChangeArrowheads="1"/>
            </p:cNvSpPr>
            <p:nvPr/>
          </p:nvSpPr>
          <p:spPr bwMode="auto">
            <a:xfrm>
              <a:off x="144" y="1200"/>
              <a:ext cx="1680" cy="1344"/>
            </a:xfrm>
            <a:prstGeom prst="rect">
              <a:avLst/>
            </a:prstGeom>
            <a:solidFill>
              <a:srgbClr val="5490A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grpSp>
          <p:nvGrpSpPr>
            <p:cNvPr id="94" name="Group 8">
              <a:extLst>
                <a:ext uri="{FF2B5EF4-FFF2-40B4-BE49-F238E27FC236}">
                  <a16:creationId xmlns:a16="http://schemas.microsoft.com/office/drawing/2014/main" id="{0C980F8F-C0B8-0A68-5656-6CC9E327C787}"/>
                </a:ext>
              </a:extLst>
            </p:cNvPr>
            <p:cNvGrpSpPr>
              <a:grpSpLocks/>
            </p:cNvGrpSpPr>
            <p:nvPr/>
          </p:nvGrpSpPr>
          <p:grpSpPr bwMode="auto">
            <a:xfrm>
              <a:off x="249" y="1248"/>
              <a:ext cx="1431" cy="1322"/>
              <a:chOff x="345" y="1152"/>
              <a:chExt cx="1431" cy="1322"/>
            </a:xfrm>
          </p:grpSpPr>
          <p:sp>
            <p:nvSpPr>
              <p:cNvPr id="95" name="Text Box 23">
                <a:extLst>
                  <a:ext uri="{FF2B5EF4-FFF2-40B4-BE49-F238E27FC236}">
                    <a16:creationId xmlns:a16="http://schemas.microsoft.com/office/drawing/2014/main" id="{6C05BDCD-25A4-4F23-65EF-81D4E4F0ED50}"/>
                  </a:ext>
                </a:extLst>
              </p:cNvPr>
              <p:cNvSpPr txBox="1">
                <a:spLocks noChangeArrowheads="1"/>
              </p:cNvSpPr>
              <p:nvPr/>
            </p:nvSpPr>
            <p:spPr bwMode="auto">
              <a:xfrm>
                <a:off x="345" y="2197"/>
                <a:ext cx="1392" cy="277"/>
              </a:xfrm>
              <a:prstGeom prst="rect">
                <a:avLst/>
              </a:prstGeom>
              <a:noFill/>
              <a:ln>
                <a:noFill/>
              </a:ln>
              <a:effectLst>
                <a:outerShdw dist="17961" dir="2700000" algn="ctr" rotWithShape="0">
                  <a:srgbClr val="5490A8"/>
                </a:outerShdw>
              </a:effectLst>
            </p:spPr>
            <p:txBody>
              <a:bodyPr wrap="square">
                <a:spAutoFit/>
              </a:bodyPr>
              <a:lstStyle/>
              <a:p>
                <a:pPr algn="ctr">
                  <a:spcBef>
                    <a:spcPct val="50000"/>
                  </a:spcBef>
                  <a:defRPr/>
                </a:pPr>
                <a:r>
                  <a:rPr kumimoji="1" lang="zh-CN" altLang="en-US" b="1" dirty="0">
                    <a:effectLst>
                      <a:outerShdw blurRad="38100" dist="38100" dir="2700000" algn="tl">
                        <a:srgbClr val="C0C0C0"/>
                      </a:outerShdw>
                    </a:effectLst>
                  </a:rPr>
                  <a:t>完全正线性相关</a:t>
                </a:r>
                <a:endParaRPr lang="zh-CN" altLang="en-US" dirty="0"/>
              </a:p>
            </p:txBody>
          </p:sp>
          <p:grpSp>
            <p:nvGrpSpPr>
              <p:cNvPr id="96" name="Group 9">
                <a:extLst>
                  <a:ext uri="{FF2B5EF4-FFF2-40B4-BE49-F238E27FC236}">
                    <a16:creationId xmlns:a16="http://schemas.microsoft.com/office/drawing/2014/main" id="{EEF0C0CA-9A1F-57CB-C730-F2D734B41522}"/>
                  </a:ext>
                </a:extLst>
              </p:cNvPr>
              <p:cNvGrpSpPr>
                <a:grpSpLocks/>
              </p:cNvGrpSpPr>
              <p:nvPr/>
            </p:nvGrpSpPr>
            <p:grpSpPr bwMode="auto">
              <a:xfrm>
                <a:off x="384" y="1152"/>
                <a:ext cx="1392" cy="1056"/>
                <a:chOff x="384" y="1152"/>
                <a:chExt cx="1392" cy="1056"/>
              </a:xfrm>
            </p:grpSpPr>
            <p:sp>
              <p:nvSpPr>
                <p:cNvPr id="97" name="Line 22">
                  <a:extLst>
                    <a:ext uri="{FF2B5EF4-FFF2-40B4-BE49-F238E27FC236}">
                      <a16:creationId xmlns:a16="http://schemas.microsoft.com/office/drawing/2014/main" id="{90642A6E-3BC9-3F1C-341A-98B2C736214E}"/>
                    </a:ext>
                  </a:extLst>
                </p:cNvPr>
                <p:cNvSpPr>
                  <a:spLocks noChangeShapeType="1"/>
                </p:cNvSpPr>
                <p:nvPr/>
              </p:nvSpPr>
              <p:spPr bwMode="auto">
                <a:xfrm>
                  <a:off x="384" y="1152"/>
                  <a:ext cx="0" cy="1056"/>
                </a:xfrm>
                <a:prstGeom prst="line">
                  <a:avLst/>
                </a:prstGeom>
                <a:noFill/>
                <a:ln w="28575">
                  <a:solidFill>
                    <a:schemeClr val="tx1"/>
                  </a:solidFill>
                  <a:round/>
                  <a:headEnd type="triangle" w="med" len="med"/>
                  <a:tailEn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98" name="Line 21">
                  <a:extLst>
                    <a:ext uri="{FF2B5EF4-FFF2-40B4-BE49-F238E27FC236}">
                      <a16:creationId xmlns:a16="http://schemas.microsoft.com/office/drawing/2014/main" id="{001F786E-828C-C17A-0E18-43375D6F5211}"/>
                    </a:ext>
                  </a:extLst>
                </p:cNvPr>
                <p:cNvSpPr>
                  <a:spLocks noChangeShapeType="1"/>
                </p:cNvSpPr>
                <p:nvPr/>
              </p:nvSpPr>
              <p:spPr bwMode="auto">
                <a:xfrm>
                  <a:off x="384" y="2208"/>
                  <a:ext cx="1392" cy="0"/>
                </a:xfrm>
                <a:prstGeom prst="line">
                  <a:avLst/>
                </a:prstGeom>
                <a:noFill/>
                <a:ln w="28575">
                  <a:solidFill>
                    <a:schemeClr val="tx1"/>
                  </a:solidFill>
                  <a:round/>
                  <a:headEnd/>
                  <a:tailEnd type="triangle" w="med" len="med"/>
                </a:ln>
                <a:effectLst>
                  <a:outerShdw dist="17961" dir="27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sp>
              <p:nvSpPr>
                <p:cNvPr id="99" name="Text Box 20">
                  <a:extLst>
                    <a:ext uri="{FF2B5EF4-FFF2-40B4-BE49-F238E27FC236}">
                      <a16:creationId xmlns:a16="http://schemas.microsoft.com/office/drawing/2014/main" id="{70F8DC90-C12D-929D-A7E1-ABB305E19119}"/>
                    </a:ext>
                  </a:extLst>
                </p:cNvPr>
                <p:cNvSpPr txBox="1">
                  <a:spLocks noChangeArrowheads="1"/>
                </p:cNvSpPr>
                <p:nvPr/>
              </p:nvSpPr>
              <p:spPr bwMode="auto">
                <a:xfrm>
                  <a:off x="419" y="1866"/>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00" name="Text Box 19">
                  <a:extLst>
                    <a:ext uri="{FF2B5EF4-FFF2-40B4-BE49-F238E27FC236}">
                      <a16:creationId xmlns:a16="http://schemas.microsoft.com/office/drawing/2014/main" id="{EA86FEBD-3C15-0456-60EE-22B8E554FAF2}"/>
                    </a:ext>
                  </a:extLst>
                </p:cNvPr>
                <p:cNvSpPr txBox="1">
                  <a:spLocks noChangeArrowheads="1"/>
                </p:cNvSpPr>
                <p:nvPr/>
              </p:nvSpPr>
              <p:spPr bwMode="auto">
                <a:xfrm>
                  <a:off x="1449" y="1318"/>
                  <a:ext cx="257" cy="26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grpSp>
              <p:nvGrpSpPr>
                <p:cNvPr id="101" name="Group 11">
                  <a:extLst>
                    <a:ext uri="{FF2B5EF4-FFF2-40B4-BE49-F238E27FC236}">
                      <a16:creationId xmlns:a16="http://schemas.microsoft.com/office/drawing/2014/main" id="{11AAA73F-8D20-A7B0-57A9-F987989672EC}"/>
                    </a:ext>
                  </a:extLst>
                </p:cNvPr>
                <p:cNvGrpSpPr>
                  <a:grpSpLocks/>
                </p:cNvGrpSpPr>
                <p:nvPr/>
              </p:nvGrpSpPr>
              <p:grpSpPr bwMode="auto">
                <a:xfrm>
                  <a:off x="548" y="1386"/>
                  <a:ext cx="1029" cy="679"/>
                  <a:chOff x="3744" y="2544"/>
                  <a:chExt cx="1152" cy="952"/>
                </a:xfrm>
              </p:grpSpPr>
              <p:sp>
                <p:nvSpPr>
                  <p:cNvPr id="103" name="Text Box 18">
                    <a:extLst>
                      <a:ext uri="{FF2B5EF4-FFF2-40B4-BE49-F238E27FC236}">
                        <a16:creationId xmlns:a16="http://schemas.microsoft.com/office/drawing/2014/main" id="{26078B91-3EDE-C6FC-A4B1-A453F76DCB7C}"/>
                      </a:ext>
                    </a:extLst>
                  </p:cNvPr>
                  <p:cNvSpPr txBox="1">
                    <a:spLocks noChangeArrowheads="1"/>
                  </p:cNvSpPr>
                  <p:nvPr/>
                </p:nvSpPr>
                <p:spPr bwMode="auto">
                  <a:xfrm>
                    <a:off x="4464" y="2639"/>
                    <a:ext cx="288" cy="377"/>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04" name="Text Box 17">
                    <a:extLst>
                      <a:ext uri="{FF2B5EF4-FFF2-40B4-BE49-F238E27FC236}">
                        <a16:creationId xmlns:a16="http://schemas.microsoft.com/office/drawing/2014/main" id="{08957DD5-D3EA-8E50-B583-38C1A4B4E590}"/>
                      </a:ext>
                    </a:extLst>
                  </p:cNvPr>
                  <p:cNvSpPr txBox="1">
                    <a:spLocks noChangeArrowheads="1"/>
                  </p:cNvSpPr>
                  <p:nvPr/>
                </p:nvSpPr>
                <p:spPr bwMode="auto">
                  <a:xfrm>
                    <a:off x="4608" y="2544"/>
                    <a:ext cx="288" cy="379"/>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05" name="Text Box 16">
                    <a:extLst>
                      <a:ext uri="{FF2B5EF4-FFF2-40B4-BE49-F238E27FC236}">
                        <a16:creationId xmlns:a16="http://schemas.microsoft.com/office/drawing/2014/main" id="{64FA4CEA-456B-2535-A6A8-ADC2D4828E65}"/>
                      </a:ext>
                    </a:extLst>
                  </p:cNvPr>
                  <p:cNvSpPr txBox="1">
                    <a:spLocks noChangeArrowheads="1"/>
                  </p:cNvSpPr>
                  <p:nvPr/>
                </p:nvSpPr>
                <p:spPr bwMode="auto">
                  <a:xfrm>
                    <a:off x="4321" y="2737"/>
                    <a:ext cx="288" cy="376"/>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06" name="Text Box 15">
                    <a:extLst>
                      <a:ext uri="{FF2B5EF4-FFF2-40B4-BE49-F238E27FC236}">
                        <a16:creationId xmlns:a16="http://schemas.microsoft.com/office/drawing/2014/main" id="{D517099C-7397-38A1-0E13-CB436FF03A9D}"/>
                      </a:ext>
                    </a:extLst>
                  </p:cNvPr>
                  <p:cNvSpPr txBox="1">
                    <a:spLocks noChangeArrowheads="1"/>
                  </p:cNvSpPr>
                  <p:nvPr/>
                </p:nvSpPr>
                <p:spPr bwMode="auto">
                  <a:xfrm>
                    <a:off x="4176" y="2831"/>
                    <a:ext cx="288" cy="377"/>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dirty="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dirty="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07" name="Text Box 14">
                    <a:extLst>
                      <a:ext uri="{FF2B5EF4-FFF2-40B4-BE49-F238E27FC236}">
                        <a16:creationId xmlns:a16="http://schemas.microsoft.com/office/drawing/2014/main" id="{CD684E26-2F9D-6A83-426D-71724921165A}"/>
                      </a:ext>
                    </a:extLst>
                  </p:cNvPr>
                  <p:cNvSpPr txBox="1">
                    <a:spLocks noChangeArrowheads="1"/>
                  </p:cNvSpPr>
                  <p:nvPr/>
                </p:nvSpPr>
                <p:spPr bwMode="auto">
                  <a:xfrm>
                    <a:off x="4033" y="2928"/>
                    <a:ext cx="288" cy="377"/>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08" name="Text Box 13">
                    <a:extLst>
                      <a:ext uri="{FF2B5EF4-FFF2-40B4-BE49-F238E27FC236}">
                        <a16:creationId xmlns:a16="http://schemas.microsoft.com/office/drawing/2014/main" id="{9AA35B96-B144-C200-92A4-70CC5486014B}"/>
                      </a:ext>
                    </a:extLst>
                  </p:cNvPr>
                  <p:cNvSpPr txBox="1">
                    <a:spLocks noChangeArrowheads="1"/>
                  </p:cNvSpPr>
                  <p:nvPr/>
                </p:nvSpPr>
                <p:spPr bwMode="auto">
                  <a:xfrm>
                    <a:off x="3744" y="3119"/>
                    <a:ext cx="289" cy="377"/>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sp>
                <p:nvSpPr>
                  <p:cNvPr id="109" name="Text Box 12">
                    <a:extLst>
                      <a:ext uri="{FF2B5EF4-FFF2-40B4-BE49-F238E27FC236}">
                        <a16:creationId xmlns:a16="http://schemas.microsoft.com/office/drawing/2014/main" id="{2930117B-A27C-2D53-D441-0E55B5B6EDA0}"/>
                      </a:ext>
                    </a:extLst>
                  </p:cNvPr>
                  <p:cNvSpPr txBox="1">
                    <a:spLocks noChangeArrowheads="1"/>
                  </p:cNvSpPr>
                  <p:nvPr/>
                </p:nvSpPr>
                <p:spPr bwMode="auto">
                  <a:xfrm>
                    <a:off x="3888" y="3024"/>
                    <a:ext cx="288" cy="377"/>
                  </a:xfrm>
                  <a:prstGeom prst="rect">
                    <a:avLst/>
                  </a:prstGeom>
                  <a:noFill/>
                  <a:ln>
                    <a:noFill/>
                  </a:ln>
                  <a:effectLst>
                    <a:outerShdw dist="17961" dir="2700000" algn="ctr" rotWithShape="0">
                      <a:srgbClr val="5490A8"/>
                    </a:outerShdw>
                  </a:effectLst>
                </p:spPr>
                <p:txBody>
                  <a:bodyPr>
                    <a:spAutoFit/>
                  </a:bodyPr>
                  <a:lstStyle/>
                  <a:p>
                    <a:pPr>
                      <a:spcBef>
                        <a:spcPct val="50000"/>
                      </a:spcBef>
                      <a:defRPr/>
                    </a:pPr>
                    <a:r>
                      <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rPr>
                      <a:t></a:t>
                    </a:r>
                    <a:r>
                      <a:rPr kumimoji="1" lang="en-US" altLang="zh-CN" sz="2200">
                        <a:solidFill>
                          <a:schemeClr val="hlink"/>
                        </a:solidFill>
                        <a:effectLst>
                          <a:outerShdw blurRad="38100" dist="38100" dir="2700000" algn="tl">
                            <a:srgbClr val="C0C0C0"/>
                          </a:outerShdw>
                        </a:effectLst>
                        <a:latin typeface="Times New Roman" panose="02020603050405020304" pitchFamily="18" charset="0"/>
                      </a:rPr>
                      <a:t> </a:t>
                    </a:r>
                    <a:endParaRPr kumimoji="1" lang="en-US" altLang="zh-CN" sz="2200">
                      <a:solidFill>
                        <a:schemeClr val="hlink"/>
                      </a:solidFill>
                      <a:effectLst>
                        <a:outerShdw blurRad="38100" dist="38100" dir="2700000" algn="tl">
                          <a:srgbClr val="C0C0C0"/>
                        </a:outerShdw>
                      </a:effectLst>
                      <a:latin typeface="Times New Roman" panose="02020603050405020304" pitchFamily="18" charset="0"/>
                      <a:sym typeface="Wingdings 2" panose="05020102010507070707" pitchFamily="18" charset="2"/>
                    </a:endParaRPr>
                  </a:p>
                </p:txBody>
              </p:sp>
            </p:grpSp>
            <p:sp>
              <p:nvSpPr>
                <p:cNvPr id="102" name="Line 10">
                  <a:extLst>
                    <a:ext uri="{FF2B5EF4-FFF2-40B4-BE49-F238E27FC236}">
                      <a16:creationId xmlns:a16="http://schemas.microsoft.com/office/drawing/2014/main" id="{8F5EAD23-9281-B9FE-8C3D-B764F6931955}"/>
                    </a:ext>
                  </a:extLst>
                </p:cNvPr>
                <p:cNvSpPr>
                  <a:spLocks noChangeShapeType="1"/>
                </p:cNvSpPr>
                <p:nvPr/>
              </p:nvSpPr>
              <p:spPr bwMode="auto">
                <a:xfrm flipV="1">
                  <a:off x="432" y="1392"/>
                  <a:ext cx="1245" cy="651"/>
                </a:xfrm>
                <a:prstGeom prst="line">
                  <a:avLst/>
                </a:prstGeom>
                <a:noFill/>
                <a:ln w="19050">
                  <a:solidFill>
                    <a:srgbClr val="003366"/>
                  </a:solidFill>
                  <a:round/>
                  <a:headEnd/>
                  <a:tailEnd/>
                </a:ln>
                <a:effectLst>
                  <a:outerShdw dist="12700" dir="10800000" algn="ctr" rotWithShape="0">
                    <a:srgbClr val="5490A8"/>
                  </a:outerShdw>
                </a:effectLst>
                <a:extLst>
                  <a:ext uri="{909E8E84-426E-40DD-AFC4-6F175D3DCCD1}">
                    <a14:hiddenFill xmlns:a14="http://schemas.microsoft.com/office/drawing/2010/main">
                      <a:noFill/>
                    </a14:hiddenFill>
                  </a:ext>
                </a:extLst>
              </p:spPr>
              <p:txBody>
                <a:bodyPr/>
                <a:lstStyle/>
                <a:p>
                  <a:endParaRPr lang="zh-CN" altLang="en-US"/>
                </a:p>
              </p:txBody>
            </p:sp>
          </p:grpSp>
        </p:grpSp>
      </p:grpSp>
      <p:sp>
        <p:nvSpPr>
          <p:cNvPr id="110" name="Rectangle 5">
            <a:extLst>
              <a:ext uri="{FF2B5EF4-FFF2-40B4-BE49-F238E27FC236}">
                <a16:creationId xmlns:a16="http://schemas.microsoft.com/office/drawing/2014/main" id="{CD29F7BA-6614-2F98-6F0B-0A21B9DB0157}"/>
              </a:ext>
            </a:extLst>
          </p:cNvPr>
          <p:cNvSpPr>
            <a:spLocks noChangeArrowheads="1"/>
          </p:cNvSpPr>
          <p:nvPr/>
        </p:nvSpPr>
        <p:spPr bwMode="auto">
          <a:xfrm>
            <a:off x="521771" y="154038"/>
            <a:ext cx="1627188" cy="550763"/>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图示</a:t>
            </a:r>
          </a:p>
        </p:txBody>
      </p:sp>
      <p:sp>
        <p:nvSpPr>
          <p:cNvPr id="111" name="灯片编号占位符 2">
            <a:extLst>
              <a:ext uri="{FF2B5EF4-FFF2-40B4-BE49-F238E27FC236}">
                <a16:creationId xmlns:a16="http://schemas.microsoft.com/office/drawing/2014/main" id="{F78329F4-C6AA-B60B-300D-FC82326219B6}"/>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44</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51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45</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2" name="Rectangle 8">
            <a:extLst>
              <a:ext uri="{FF2B5EF4-FFF2-40B4-BE49-F238E27FC236}">
                <a16:creationId xmlns:a16="http://schemas.microsoft.com/office/drawing/2014/main" id="{BB3A4D91-B687-D796-20F3-CE516E75F664}"/>
              </a:ext>
            </a:extLst>
          </p:cNvPr>
          <p:cNvSpPr>
            <a:spLocks noChangeArrowheads="1"/>
          </p:cNvSpPr>
          <p:nvPr/>
        </p:nvSpPr>
        <p:spPr bwMode="auto">
          <a:xfrm>
            <a:off x="335602" y="-108033"/>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四、三种相关系数</a:t>
            </a:r>
          </a:p>
        </p:txBody>
      </p:sp>
      <p:sp>
        <p:nvSpPr>
          <p:cNvPr id="3" name="Rectangle 6">
            <a:extLst>
              <a:ext uri="{FF2B5EF4-FFF2-40B4-BE49-F238E27FC236}">
                <a16:creationId xmlns:a16="http://schemas.microsoft.com/office/drawing/2014/main" id="{3E5F6286-A287-52B2-7E29-A185BAD9E941}"/>
              </a:ext>
            </a:extLst>
          </p:cNvPr>
          <p:cNvSpPr>
            <a:spLocks noChangeArrowheads="1"/>
          </p:cNvSpPr>
          <p:nvPr/>
        </p:nvSpPr>
        <p:spPr bwMode="auto">
          <a:xfrm>
            <a:off x="457200" y="915566"/>
            <a:ext cx="8229600" cy="3851698"/>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a:lstStyle/>
          <a:p>
            <a:pPr algn="just">
              <a:lnSpc>
                <a:spcPct val="150000"/>
              </a:lnSpc>
              <a:buClr>
                <a:schemeClr val="accent1"/>
              </a:buClr>
              <a:buSzPct val="80000"/>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相关系数是度量</a:t>
            </a: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两个变量</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之间</a:t>
            </a: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线性相关密切程度和相关方向的统计指标</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buClr>
                <a:schemeClr val="accent1"/>
              </a:buClr>
              <a:buSzPct val="80000"/>
            </a:pP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buClr>
                <a:schemeClr val="accent1"/>
              </a:buClr>
              <a:buSzPct val="80000"/>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常见的相关系数包括：</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皮尔逊相关系数（</a:t>
            </a:r>
            <a:r>
              <a:rPr lang="en" altLang="zh-CN" dirty="0">
                <a:latin typeface="Times New Roman" panose="02020603050405020304" pitchFamily="18" charset="0"/>
                <a:ea typeface="SimSun" panose="02010600030101010101" pitchFamily="2" charset="-122"/>
                <a:cs typeface="Times New Roman" panose="02020603050405020304" pitchFamily="18" charset="0"/>
              </a:rPr>
              <a:t>Pearson Correlation Coefficient</a:t>
            </a:r>
            <a:r>
              <a:rPr lang="zh-CN" altLang="en"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衡量两个连续变量之间的线性相关程度。</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斯皮尔曼</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秩相关系数</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ea typeface="SimSun" panose="02010600030101010101" pitchFamily="2" charset="-122"/>
                <a:cs typeface="Times New Roman" panose="02020603050405020304" pitchFamily="18" charset="0"/>
              </a:rPr>
              <a:t>Spearman's Rank Correlation Coefficient</a:t>
            </a:r>
            <a:r>
              <a:rPr lang="zh-CN" altLang="en" dirty="0">
                <a:latin typeface="Times New Roman" panose="02020603050405020304" pitchFamily="18" charset="0"/>
                <a:ea typeface="SimSun" panose="02010600030101010101" pitchFamily="2" charset="-122"/>
                <a:cs typeface="Times New Roman" panose="02020603050405020304" pitchFamily="18" charset="0"/>
              </a:rPr>
              <a:t>） </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衡量两个变量之间的单调关系，适用于非线性但单调的关联。</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肯德尔</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秩相关系数</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ea typeface="SimSun" panose="02010600030101010101" pitchFamily="2" charset="-122"/>
                <a:cs typeface="Times New Roman" panose="02020603050405020304" pitchFamily="18" charset="0"/>
              </a:rPr>
              <a:t>Kendall's Tau Coefficient</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衡量两个变量之间的秩相关性，评估变量排序的一致性。</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buClr>
                <a:schemeClr val="accent1"/>
              </a:buClr>
              <a:buSzPct val="80000"/>
            </a:pPr>
            <a:r>
              <a:rPr kumimoji="1" lang="zh-CN" altLang="en-US" dirty="0">
                <a:latin typeface="Times New Roman" panose="02020603050405020304" pitchFamily="18" charset="0"/>
                <a:ea typeface="宋体" panose="02010600030101010101" pitchFamily="2" charset="-122"/>
              </a:rPr>
              <a:t>         </a:t>
            </a:r>
            <a:endParaRPr kumimoji="1"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994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46</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6" name="Rectangle 9">
            <a:extLst>
              <a:ext uri="{FF2B5EF4-FFF2-40B4-BE49-F238E27FC236}">
                <a16:creationId xmlns:a16="http://schemas.microsoft.com/office/drawing/2014/main" id="{0EDDE3EE-136E-946B-3BC1-A53AB437569F}"/>
              </a:ext>
            </a:extLst>
          </p:cNvPr>
          <p:cNvSpPr>
            <a:spLocks noChangeArrowheads="1"/>
          </p:cNvSpPr>
          <p:nvPr/>
        </p:nvSpPr>
        <p:spPr bwMode="auto">
          <a:xfrm>
            <a:off x="335602" y="858415"/>
            <a:ext cx="1338828" cy="455189"/>
          </a:xfrm>
          <a:prstGeom prst="rect">
            <a:avLst/>
          </a:prstGeom>
          <a:noFill/>
          <a:ln>
            <a:noFill/>
          </a:ln>
          <a:effectLst/>
        </p:spPr>
        <p:txBody>
          <a:bodyPr wrap="none">
            <a:spAutoFit/>
          </a:bodyPr>
          <a:lstStyle/>
          <a:p>
            <a:pPr algn="just">
              <a:lnSpc>
                <a:spcPct val="150000"/>
              </a:lnSpc>
              <a:buClr>
                <a:schemeClr val="accent1"/>
              </a:buClr>
              <a:buSzPct val="80000"/>
              <a:defRPr/>
            </a:pPr>
            <a:r>
              <a:rPr kumimoji="1" lang="zh-CN" altLang="en-US" dirty="0">
                <a:latin typeface="Times New Roman" panose="02020603050405020304" pitchFamily="18" charset="0"/>
                <a:ea typeface="宋体" panose="02010600030101010101" pitchFamily="2" charset="-122"/>
              </a:rPr>
              <a:t>计算公式：</a:t>
            </a: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35602" y="-108033"/>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）皮尔逊</a:t>
            </a:r>
            <a:r>
              <a:rPr lang="zh-CN" altLang="en-US" sz="2400" b="1" dirty="0">
                <a:solidFill>
                  <a:srgbClr val="630D5F"/>
                </a:solidFill>
                <a:latin typeface="Times New Roman" panose="02020603050405020304" pitchFamily="18" charset="0"/>
                <a:cs typeface="Times New Roman" panose="02020603050405020304" pitchFamily="18" charset="0"/>
              </a:rPr>
              <a:t>相关系数（</a:t>
            </a:r>
            <a:r>
              <a:rPr lang="en" altLang="zh-CN" sz="2400" b="1" dirty="0">
                <a:solidFill>
                  <a:srgbClr val="630D5F"/>
                </a:solidFill>
                <a:latin typeface="Times New Roman" panose="02020603050405020304" pitchFamily="18" charset="0"/>
                <a:cs typeface="Times New Roman" panose="02020603050405020304" pitchFamily="18" charset="0"/>
              </a:rPr>
              <a:t>Pearson Correlation Coefficient</a:t>
            </a:r>
            <a:r>
              <a:rPr lang="zh-CN" altLang="en" sz="2400" b="1" dirty="0">
                <a:solidFill>
                  <a:srgbClr val="630D5F"/>
                </a:solidFill>
                <a:latin typeface="Times New Roman" panose="02020603050405020304" pitchFamily="18" charset="0"/>
                <a:cs typeface="Times New Roman" panose="02020603050405020304" pitchFamily="18" charset="0"/>
              </a:rPr>
              <a:t>）</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806DB939-5979-014B-8F14-F49F98175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47" y="1394732"/>
            <a:ext cx="3429000" cy="863600"/>
          </a:xfrm>
          <a:prstGeom prst="rect">
            <a:avLst/>
          </a:prstGeom>
        </p:spPr>
      </p:pic>
      <p:pic>
        <p:nvPicPr>
          <p:cNvPr id="16" name="图片 15">
            <a:extLst>
              <a:ext uri="{FF2B5EF4-FFF2-40B4-BE49-F238E27FC236}">
                <a16:creationId xmlns:a16="http://schemas.microsoft.com/office/drawing/2014/main" id="{D1FF1D77-5923-FF4E-BD02-7AE42C2E0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347" y="2307185"/>
            <a:ext cx="2616200" cy="330200"/>
          </a:xfrm>
          <a:prstGeom prst="rect">
            <a:avLst/>
          </a:prstGeom>
        </p:spPr>
      </p:pic>
      <p:sp>
        <p:nvSpPr>
          <p:cNvPr id="18" name="文本框 17">
            <a:extLst>
              <a:ext uri="{FF2B5EF4-FFF2-40B4-BE49-F238E27FC236}">
                <a16:creationId xmlns:a16="http://schemas.microsoft.com/office/drawing/2014/main" id="{1FDED2A1-5D28-094B-953A-658A163A75D0}"/>
              </a:ext>
            </a:extLst>
          </p:cNvPr>
          <p:cNvSpPr txBox="1"/>
          <p:nvPr/>
        </p:nvSpPr>
        <p:spPr>
          <a:xfrm>
            <a:off x="306549" y="2739469"/>
            <a:ext cx="4236398" cy="1754326"/>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取值范围：</a:t>
            </a:r>
            <a:r>
              <a:rPr lang="en-US" altLang="zh-CN" dirty="0">
                <a:latin typeface="Times New Roman" panose="02020603050405020304" pitchFamily="18" charset="0"/>
                <a:ea typeface="SimSun" panose="02010600030101010101" pitchFamily="2" charset="-122"/>
                <a:cs typeface="Times New Roman" panose="02020603050405020304" pitchFamily="18" charset="0"/>
              </a:rPr>
              <a:t>-1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到 </a:t>
            </a:r>
            <a:r>
              <a:rPr lang="en-US" altLang="zh-CN"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p>
          <a:p>
            <a:pPr marL="285750"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值为 </a:t>
            </a:r>
            <a:r>
              <a:rPr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表示完全正线性相关</a:t>
            </a:r>
            <a:r>
              <a:rPr lang="zh-CN" altLang="en-US" dirty="0">
                <a:latin typeface="Times New Roman" panose="02020603050405020304" pitchFamily="18" charset="0"/>
                <a:ea typeface="SimSun" panose="02010600030101010101" pitchFamily="2" charset="-122"/>
                <a:cs typeface="Times New Roman" panose="02020603050405020304" pitchFamily="18" charset="0"/>
              </a:rPr>
              <a:t>，值为 </a:t>
            </a:r>
            <a:r>
              <a:rPr lang="en-US" altLang="zh-CN" dirty="0">
                <a:latin typeface="Times New Roman" panose="02020603050405020304" pitchFamily="18" charset="0"/>
                <a:ea typeface="SimSun" panose="02010600030101010101" pitchFamily="2" charset="-122"/>
                <a:cs typeface="Times New Roman" panose="02020603050405020304" pitchFamily="18" charset="0"/>
              </a:rPr>
              <a:t>-1 </a:t>
            </a:r>
            <a:r>
              <a:rPr lang="zh-CN" altLang="en-US" dirty="0">
                <a:latin typeface="Times New Roman" panose="02020603050405020304" pitchFamily="18" charset="0"/>
                <a:ea typeface="SimSun" panose="02010600030101010101" pitchFamily="2" charset="-122"/>
                <a:cs typeface="Times New Roman" panose="02020603050405020304" pitchFamily="18" charset="0"/>
              </a:rPr>
              <a:t>表示完全负线性相关，值为 </a:t>
            </a:r>
            <a:r>
              <a:rPr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0 </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表示无线性相关</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p>
          <a:p>
            <a:pPr marL="285750" indent="-285750">
              <a:buFont typeface="Arial" panose="020B0604020202020204" pitchFamily="34" charset="0"/>
              <a:buChar char="•"/>
            </a:pPr>
            <a:r>
              <a:rPr lang="zh-CN" altLang="en-US" b="1" dirty="0">
                <a:latin typeface="Times New Roman" panose="02020603050405020304" pitchFamily="18" charset="0"/>
                <a:ea typeface="SimSun" panose="02010600030101010101" pitchFamily="2" charset="-122"/>
                <a:cs typeface="Times New Roman" panose="02020603050405020304" pitchFamily="18" charset="0"/>
              </a:rPr>
              <a:t>适用条件</a:t>
            </a:r>
            <a:r>
              <a:rPr lang="zh-CN" altLang="en-US" dirty="0">
                <a:latin typeface="Times New Roman" panose="02020603050405020304" pitchFamily="18" charset="0"/>
                <a:ea typeface="SimSun" panose="02010600030101010101" pitchFamily="2" charset="-122"/>
                <a:cs typeface="Times New Roman" panose="02020603050405020304" pitchFamily="18" charset="0"/>
              </a:rPr>
              <a:t>：数据需要满足正态分布，且关系为线性。</a:t>
            </a:r>
          </a:p>
        </p:txBody>
      </p:sp>
      <p:sp>
        <p:nvSpPr>
          <p:cNvPr id="19" name="Rectangle 4">
            <a:extLst>
              <a:ext uri="{FF2B5EF4-FFF2-40B4-BE49-F238E27FC236}">
                <a16:creationId xmlns:a16="http://schemas.microsoft.com/office/drawing/2014/main" id="{CD12DBBB-12C9-9A46-A922-5A87F5D2C42E}"/>
              </a:ext>
            </a:extLst>
          </p:cNvPr>
          <p:cNvSpPr>
            <a:spLocks noChangeArrowheads="1"/>
          </p:cNvSpPr>
          <p:nvPr/>
        </p:nvSpPr>
        <p:spPr bwMode="auto">
          <a:xfrm>
            <a:off x="5004049" y="2739469"/>
            <a:ext cx="3833402" cy="1701684"/>
          </a:xfrm>
          <a:prstGeom prst="rect">
            <a:avLst/>
          </a:prstGeom>
          <a:solidFill>
            <a:schemeClr val="accent2">
              <a:lumMod val="20000"/>
              <a:lumOff val="80000"/>
            </a:schemeClr>
          </a:solidFill>
          <a:ln>
            <a:noFill/>
          </a:ln>
          <a:effectLst/>
        </p:spPr>
        <p:txBody>
          <a:bodyPr wrap="square">
            <a:spAutoFit/>
          </a:bodyPr>
          <a:lstStyle/>
          <a:p>
            <a:pPr algn="just">
              <a:lnSpc>
                <a:spcPct val="150000"/>
              </a:lnSpc>
              <a:buClr>
                <a:schemeClr val="accent1"/>
              </a:buClr>
              <a:buSzPct val="80000"/>
            </a:pPr>
            <a:r>
              <a:rPr kumimoji="1" lang="en-US" altLang="zh-CN" i="1" dirty="0">
                <a:latin typeface="Times New Roman" panose="02020603050405020304" pitchFamily="18" charset="0"/>
                <a:ea typeface="宋体" panose="02010600030101010101" pitchFamily="2" charset="-122"/>
              </a:rPr>
              <a:t>r</a:t>
            </a:r>
            <a:r>
              <a:rPr kumimoji="1" lang="zh-CN" altLang="en-US" dirty="0">
                <a:latin typeface="Times New Roman" panose="02020603050405020304" pitchFamily="18" charset="0"/>
                <a:ea typeface="宋体" panose="02010600030101010101" pitchFamily="2" charset="-122"/>
              </a:rPr>
              <a:t>的范围在</a:t>
            </a:r>
            <a:r>
              <a:rPr kumimoji="1" lang="en-US" altLang="zh-CN" dirty="0">
                <a:latin typeface="Times New Roman" panose="02020603050405020304" pitchFamily="18" charset="0"/>
                <a:ea typeface="宋体" panose="02010600030101010101" pitchFamily="2" charset="-122"/>
              </a:rPr>
              <a:t>0.1-0.3</a:t>
            </a:r>
            <a:r>
              <a:rPr kumimoji="1" lang="zh-CN" altLang="en-US" dirty="0">
                <a:latin typeface="Times New Roman" panose="02020603050405020304" pitchFamily="18" charset="0"/>
                <a:ea typeface="宋体" panose="02010600030101010101" pitchFamily="2" charset="-122"/>
              </a:rPr>
              <a:t>是</a:t>
            </a:r>
            <a:r>
              <a:rPr kumimoji="1" lang="zh-CN" altLang="en-US" dirty="0">
                <a:solidFill>
                  <a:srgbClr val="C00000"/>
                </a:solidFill>
                <a:latin typeface="Times New Roman" panose="02020603050405020304" pitchFamily="18" charset="0"/>
                <a:ea typeface="宋体" panose="02010600030101010101" pitchFamily="2" charset="-122"/>
              </a:rPr>
              <a:t>微弱相关 </a:t>
            </a:r>
          </a:p>
          <a:p>
            <a:pPr algn="just">
              <a:lnSpc>
                <a:spcPct val="150000"/>
              </a:lnSpc>
              <a:buClr>
                <a:schemeClr val="accent1"/>
              </a:buClr>
              <a:buSzPct val="80000"/>
            </a:pPr>
            <a:r>
              <a:rPr kumimoji="1" lang="en-US" altLang="zh-CN" i="1" dirty="0">
                <a:latin typeface="Times New Roman" panose="02020603050405020304" pitchFamily="18" charset="0"/>
                <a:ea typeface="宋体" panose="02010600030101010101" pitchFamily="2" charset="-122"/>
              </a:rPr>
              <a:t>r</a:t>
            </a:r>
            <a:r>
              <a:rPr kumimoji="1" lang="zh-CN" altLang="en-US" dirty="0">
                <a:latin typeface="Times New Roman" panose="02020603050405020304" pitchFamily="18" charset="0"/>
                <a:ea typeface="宋体" panose="02010600030101010101" pitchFamily="2" charset="-122"/>
              </a:rPr>
              <a:t>的范围在</a:t>
            </a:r>
            <a:r>
              <a:rPr kumimoji="1" lang="en-US" altLang="zh-CN" dirty="0">
                <a:latin typeface="Times New Roman" panose="02020603050405020304" pitchFamily="18" charset="0"/>
                <a:ea typeface="宋体" panose="02010600030101010101" pitchFamily="2" charset="-122"/>
              </a:rPr>
              <a:t>0.3-0.5</a:t>
            </a:r>
            <a:r>
              <a:rPr kumimoji="1" lang="zh-CN" altLang="en-US" dirty="0">
                <a:latin typeface="Times New Roman" panose="02020603050405020304" pitchFamily="18" charset="0"/>
                <a:ea typeface="宋体" panose="02010600030101010101" pitchFamily="2" charset="-122"/>
              </a:rPr>
              <a:t>是</a:t>
            </a:r>
            <a:r>
              <a:rPr kumimoji="1" lang="zh-CN" altLang="en-US" dirty="0">
                <a:solidFill>
                  <a:srgbClr val="C00000"/>
                </a:solidFill>
                <a:latin typeface="Times New Roman" panose="02020603050405020304" pitchFamily="18" charset="0"/>
                <a:ea typeface="宋体" panose="02010600030101010101" pitchFamily="2" charset="-122"/>
              </a:rPr>
              <a:t>低度相关</a:t>
            </a:r>
            <a:endParaRPr kumimoji="1" lang="en-US" altLang="zh-CN" dirty="0">
              <a:solidFill>
                <a:srgbClr val="C00000"/>
              </a:solidFill>
              <a:latin typeface="Times New Roman" panose="02020603050405020304" pitchFamily="18" charset="0"/>
              <a:ea typeface="宋体" panose="02010600030101010101" pitchFamily="2" charset="-122"/>
            </a:endParaRPr>
          </a:p>
          <a:p>
            <a:pPr algn="just">
              <a:lnSpc>
                <a:spcPct val="150000"/>
              </a:lnSpc>
              <a:buClr>
                <a:schemeClr val="accent1"/>
              </a:buClr>
              <a:buSzPct val="80000"/>
            </a:pPr>
            <a:r>
              <a:rPr kumimoji="1" lang="en-US" altLang="zh-CN" i="1" dirty="0">
                <a:latin typeface="Times New Roman" panose="02020603050405020304" pitchFamily="18" charset="0"/>
                <a:ea typeface="宋体" panose="02010600030101010101" pitchFamily="2" charset="-122"/>
              </a:rPr>
              <a:t>r</a:t>
            </a:r>
            <a:r>
              <a:rPr kumimoji="1" lang="zh-CN" altLang="en-US" dirty="0">
                <a:latin typeface="Times New Roman" panose="02020603050405020304" pitchFamily="18" charset="0"/>
                <a:ea typeface="宋体" panose="02010600030101010101" pitchFamily="2" charset="-122"/>
              </a:rPr>
              <a:t>的范围在</a:t>
            </a:r>
            <a:r>
              <a:rPr kumimoji="1" lang="en-US" altLang="zh-CN" dirty="0">
                <a:latin typeface="Times New Roman" panose="02020603050405020304" pitchFamily="18" charset="0"/>
                <a:ea typeface="宋体" panose="02010600030101010101" pitchFamily="2" charset="-122"/>
              </a:rPr>
              <a:t>0.5-0.8</a:t>
            </a:r>
            <a:r>
              <a:rPr kumimoji="1" lang="zh-CN" altLang="en-US" dirty="0">
                <a:latin typeface="Times New Roman" panose="02020603050405020304" pitchFamily="18" charset="0"/>
                <a:ea typeface="宋体" panose="02010600030101010101" pitchFamily="2" charset="-122"/>
              </a:rPr>
              <a:t>是</a:t>
            </a:r>
            <a:r>
              <a:rPr kumimoji="1" lang="zh-CN" altLang="en-US" dirty="0">
                <a:solidFill>
                  <a:srgbClr val="C00000"/>
                </a:solidFill>
                <a:latin typeface="Times New Roman" panose="02020603050405020304" pitchFamily="18" charset="0"/>
                <a:ea typeface="宋体" panose="02010600030101010101" pitchFamily="2" charset="-122"/>
              </a:rPr>
              <a:t>显著相关</a:t>
            </a:r>
            <a:endParaRPr kumimoji="1" lang="en-US" altLang="zh-CN" dirty="0">
              <a:solidFill>
                <a:srgbClr val="C00000"/>
              </a:solidFill>
              <a:latin typeface="Times New Roman" panose="02020603050405020304" pitchFamily="18" charset="0"/>
              <a:ea typeface="宋体" panose="02010600030101010101" pitchFamily="2" charset="-122"/>
            </a:endParaRPr>
          </a:p>
          <a:p>
            <a:pPr algn="just">
              <a:lnSpc>
                <a:spcPct val="150000"/>
              </a:lnSpc>
              <a:buClr>
                <a:schemeClr val="accent1"/>
              </a:buClr>
              <a:buSzPct val="80000"/>
            </a:pPr>
            <a:r>
              <a:rPr kumimoji="1" lang="en-US" altLang="zh-CN" i="1" dirty="0">
                <a:latin typeface="Times New Roman" panose="02020603050405020304" pitchFamily="18" charset="0"/>
                <a:ea typeface="宋体" panose="02010600030101010101" pitchFamily="2" charset="-122"/>
              </a:rPr>
              <a:t>r</a:t>
            </a:r>
            <a:r>
              <a:rPr kumimoji="1" lang="zh-CN" altLang="en-US" dirty="0">
                <a:latin typeface="Times New Roman" panose="02020603050405020304" pitchFamily="18" charset="0"/>
                <a:ea typeface="宋体" panose="02010600030101010101" pitchFamily="2" charset="-122"/>
              </a:rPr>
              <a:t>的范围在</a:t>
            </a:r>
            <a:r>
              <a:rPr kumimoji="1" lang="en-US" altLang="zh-CN" dirty="0">
                <a:latin typeface="Times New Roman" panose="02020603050405020304" pitchFamily="18" charset="0"/>
                <a:ea typeface="宋体" panose="02010600030101010101" pitchFamily="2" charset="-122"/>
              </a:rPr>
              <a:t>0.8</a:t>
            </a:r>
            <a:r>
              <a:rPr kumimoji="1" lang="zh-CN" altLang="en-US" dirty="0">
                <a:latin typeface="Times New Roman" panose="02020603050405020304" pitchFamily="18" charset="0"/>
                <a:ea typeface="宋体" panose="02010600030101010101" pitchFamily="2" charset="-122"/>
              </a:rPr>
              <a:t>以上是</a:t>
            </a:r>
            <a:r>
              <a:rPr kumimoji="1" lang="zh-CN" altLang="en-US" dirty="0">
                <a:solidFill>
                  <a:srgbClr val="C00000"/>
                </a:solidFill>
                <a:latin typeface="Times New Roman" panose="02020603050405020304" pitchFamily="18" charset="0"/>
                <a:ea typeface="宋体" panose="02010600030101010101" pitchFamily="2" charset="-122"/>
              </a:rPr>
              <a:t>高度相关</a:t>
            </a:r>
            <a:r>
              <a:rPr kumimoji="1" lang="en-US" altLang="zh-CN" dirty="0">
                <a:solidFill>
                  <a:srgbClr val="C00000"/>
                </a:solidFill>
                <a:latin typeface="Times New Roman" panose="02020603050405020304" pitchFamily="18" charset="0"/>
                <a:ea typeface="宋体" panose="02010600030101010101" pitchFamily="2" charset="-122"/>
              </a:rPr>
              <a:t> </a:t>
            </a:r>
          </a:p>
        </p:txBody>
      </p:sp>
      <p:pic>
        <p:nvPicPr>
          <p:cNvPr id="3090" name="Picture 18">
            <a:extLst>
              <a:ext uri="{FF2B5EF4-FFF2-40B4-BE49-F238E27FC236}">
                <a16:creationId xmlns:a16="http://schemas.microsoft.com/office/drawing/2014/main" id="{8862A45F-7E6A-794C-B894-F45820CB7D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527" y="890690"/>
            <a:ext cx="1536673" cy="1773084"/>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B773AE77-0D7A-BE47-BDE8-56DA6DB0FC27}"/>
              </a:ext>
            </a:extLst>
          </p:cNvPr>
          <p:cNvSpPr txBox="1"/>
          <p:nvPr/>
        </p:nvSpPr>
        <p:spPr>
          <a:xfrm>
            <a:off x="6684765" y="1002090"/>
            <a:ext cx="2160240" cy="1569660"/>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卡尔·皮尔逊（Karl Pearson，1857年3月27日～1936年4月27日）是英国数学家，生物统计学家，数理统计学的创立者，自由思想者，对生物统计学、气象学、社会达尔文主义理论和优生学做出了重大贡献。</a:t>
            </a:r>
          </a:p>
        </p:txBody>
      </p:sp>
    </p:spTree>
    <p:extLst>
      <p:ext uri="{BB962C8B-B14F-4D97-AF65-F5344CB8AC3E}">
        <p14:creationId xmlns:p14="http://schemas.microsoft.com/office/powerpoint/2010/main" val="20391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47</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50E520A1-9D3B-F41F-A4AD-6C7886A35974}"/>
              </a:ext>
            </a:extLst>
          </p:cNvPr>
          <p:cNvSpPr txBox="1"/>
          <p:nvPr/>
        </p:nvSpPr>
        <p:spPr>
          <a:xfrm>
            <a:off x="277677" y="195486"/>
            <a:ext cx="4572000" cy="576248"/>
          </a:xfrm>
          <a:prstGeom prst="rect">
            <a:avLst/>
          </a:prstGeom>
          <a:noFill/>
        </p:spPr>
        <p:txBody>
          <a:bodyPr wrap="square">
            <a:spAutoFit/>
          </a:body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皮尔逊相关系数的</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性质</a:t>
            </a:r>
          </a:p>
        </p:txBody>
      </p:sp>
      <p:sp>
        <p:nvSpPr>
          <p:cNvPr id="19" name="Rectangle 5">
            <a:extLst>
              <a:ext uri="{FF2B5EF4-FFF2-40B4-BE49-F238E27FC236}">
                <a16:creationId xmlns:a16="http://schemas.microsoft.com/office/drawing/2014/main" id="{9DA29799-4C7F-524D-B53E-AC3787FF02BB}"/>
              </a:ext>
            </a:extLst>
          </p:cNvPr>
          <p:cNvSpPr>
            <a:spLocks noChangeArrowheads="1"/>
          </p:cNvSpPr>
          <p:nvPr/>
        </p:nvSpPr>
        <p:spPr bwMode="auto">
          <a:xfrm flipV="1">
            <a:off x="2055689" y="106338"/>
            <a:ext cx="76408350" cy="1585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698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我们如果把</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移动到</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和把Y移动到</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，并不会改变两个变量的相关系数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6" name="图片 25">
            <a:extLst>
              <a:ext uri="{FF2B5EF4-FFF2-40B4-BE49-F238E27FC236}">
                <a16:creationId xmlns:a16="http://schemas.microsoft.com/office/drawing/2014/main" id="{51547A27-87BA-D648-96B1-BA16E2DEA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83" y="1585992"/>
            <a:ext cx="1879600" cy="673100"/>
          </a:xfrm>
          <a:prstGeom prst="rect">
            <a:avLst/>
          </a:prstGeom>
        </p:spPr>
      </p:pic>
      <p:pic>
        <p:nvPicPr>
          <p:cNvPr id="28" name="图片 27">
            <a:extLst>
              <a:ext uri="{FF2B5EF4-FFF2-40B4-BE49-F238E27FC236}">
                <a16:creationId xmlns:a16="http://schemas.microsoft.com/office/drawing/2014/main" id="{1F60673D-FC4D-684B-A5B7-89D5F5C65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200" y="2399571"/>
            <a:ext cx="2792953" cy="571083"/>
          </a:xfrm>
          <a:prstGeom prst="rect">
            <a:avLst/>
          </a:prstGeom>
        </p:spPr>
      </p:pic>
      <p:pic>
        <p:nvPicPr>
          <p:cNvPr id="30" name="图片 29">
            <a:extLst>
              <a:ext uri="{FF2B5EF4-FFF2-40B4-BE49-F238E27FC236}">
                <a16:creationId xmlns:a16="http://schemas.microsoft.com/office/drawing/2014/main" id="{2B1F8CD3-D207-7A4E-B059-15555E92C7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232" y="3000045"/>
            <a:ext cx="3657049" cy="613770"/>
          </a:xfrm>
          <a:prstGeom prst="rect">
            <a:avLst/>
          </a:prstGeom>
        </p:spPr>
      </p:pic>
      <p:pic>
        <p:nvPicPr>
          <p:cNvPr id="32" name="图片 31">
            <a:extLst>
              <a:ext uri="{FF2B5EF4-FFF2-40B4-BE49-F238E27FC236}">
                <a16:creationId xmlns:a16="http://schemas.microsoft.com/office/drawing/2014/main" id="{A6CC9320-9FAD-0B4B-A502-1C78F9952B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9677" y="1045231"/>
            <a:ext cx="3556000" cy="825500"/>
          </a:xfrm>
          <a:prstGeom prst="rect">
            <a:avLst/>
          </a:prstGeom>
        </p:spPr>
      </p:pic>
      <p:pic>
        <p:nvPicPr>
          <p:cNvPr id="34" name="图片 33">
            <a:extLst>
              <a:ext uri="{FF2B5EF4-FFF2-40B4-BE49-F238E27FC236}">
                <a16:creationId xmlns:a16="http://schemas.microsoft.com/office/drawing/2014/main" id="{EAECFE02-A077-1848-805E-6D33CF4FDB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4755" y="2053771"/>
            <a:ext cx="2400300" cy="762000"/>
          </a:xfrm>
          <a:prstGeom prst="rect">
            <a:avLst/>
          </a:prstGeom>
        </p:spPr>
      </p:pic>
      <p:pic>
        <p:nvPicPr>
          <p:cNvPr id="37" name="图片 36">
            <a:extLst>
              <a:ext uri="{FF2B5EF4-FFF2-40B4-BE49-F238E27FC236}">
                <a16:creationId xmlns:a16="http://schemas.microsoft.com/office/drawing/2014/main" id="{9A073CCE-9DC5-3E42-8C72-8C07A11BE9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4534" y="3060224"/>
            <a:ext cx="2667000" cy="762000"/>
          </a:xfrm>
          <a:prstGeom prst="rect">
            <a:avLst/>
          </a:prstGeom>
        </p:spPr>
      </p:pic>
      <p:pic>
        <p:nvPicPr>
          <p:cNvPr id="39" name="图片 38">
            <a:extLst>
              <a:ext uri="{FF2B5EF4-FFF2-40B4-BE49-F238E27FC236}">
                <a16:creationId xmlns:a16="http://schemas.microsoft.com/office/drawing/2014/main" id="{2D5B686B-6A4B-7443-8A5E-1A526A76DA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4534" y="4059794"/>
            <a:ext cx="1955800" cy="469900"/>
          </a:xfrm>
          <a:prstGeom prst="rect">
            <a:avLst/>
          </a:prstGeom>
        </p:spPr>
      </p:pic>
      <p:sp>
        <p:nvSpPr>
          <p:cNvPr id="40" name="文本框 39">
            <a:extLst>
              <a:ext uri="{FF2B5EF4-FFF2-40B4-BE49-F238E27FC236}">
                <a16:creationId xmlns:a16="http://schemas.microsoft.com/office/drawing/2014/main" id="{ADEEC921-EC42-B942-B965-DDAE889ED1D1}"/>
              </a:ext>
            </a:extLst>
          </p:cNvPr>
          <p:cNvSpPr txBox="1"/>
          <p:nvPr/>
        </p:nvSpPr>
        <p:spPr>
          <a:xfrm>
            <a:off x="86484" y="2468542"/>
            <a:ext cx="1107996" cy="369332"/>
          </a:xfrm>
          <a:prstGeom prst="rect">
            <a:avLst/>
          </a:prstGeom>
          <a:noFill/>
        </p:spPr>
        <p:txBody>
          <a:bodyPr wrap="none" rtlCol="0">
            <a:spAutoFit/>
          </a:bodyPr>
          <a:lstStyle/>
          <a:p>
            <a:r>
              <a:rPr kumimoji="1" lang="zh-CN" altLang="en-US" dirty="0"/>
              <a:t>协方差：</a:t>
            </a:r>
          </a:p>
        </p:txBody>
      </p:sp>
      <p:sp>
        <p:nvSpPr>
          <p:cNvPr id="41" name="文本框 40">
            <a:extLst>
              <a:ext uri="{FF2B5EF4-FFF2-40B4-BE49-F238E27FC236}">
                <a16:creationId xmlns:a16="http://schemas.microsoft.com/office/drawing/2014/main" id="{2AE9089A-0A81-FE42-8099-AFD06ED1F030}"/>
              </a:ext>
            </a:extLst>
          </p:cNvPr>
          <p:cNvSpPr txBox="1"/>
          <p:nvPr/>
        </p:nvSpPr>
        <p:spPr>
          <a:xfrm>
            <a:off x="82766" y="3111116"/>
            <a:ext cx="1107996" cy="369332"/>
          </a:xfrm>
          <a:prstGeom prst="rect">
            <a:avLst/>
          </a:prstGeom>
          <a:noFill/>
        </p:spPr>
        <p:txBody>
          <a:bodyPr wrap="none" rtlCol="0">
            <a:spAutoFit/>
          </a:bodyPr>
          <a:lstStyle/>
          <a:p>
            <a:r>
              <a:rPr kumimoji="1" lang="zh-CN" altLang="en-US" dirty="0"/>
              <a:t>标准差：</a:t>
            </a:r>
          </a:p>
        </p:txBody>
      </p:sp>
      <p:sp>
        <p:nvSpPr>
          <p:cNvPr id="42" name="文本框 41">
            <a:extLst>
              <a:ext uri="{FF2B5EF4-FFF2-40B4-BE49-F238E27FC236}">
                <a16:creationId xmlns:a16="http://schemas.microsoft.com/office/drawing/2014/main" id="{A374EC8D-2AE7-BF48-9FB2-5890DD6EB425}"/>
              </a:ext>
            </a:extLst>
          </p:cNvPr>
          <p:cNvSpPr txBox="1"/>
          <p:nvPr/>
        </p:nvSpPr>
        <p:spPr>
          <a:xfrm>
            <a:off x="2891871" y="4642385"/>
            <a:ext cx="3877985" cy="369332"/>
          </a:xfrm>
          <a:prstGeom prst="rect">
            <a:avLst/>
          </a:prstGeom>
          <a:noFill/>
        </p:spPr>
        <p:txBody>
          <a:bodyPr wrap="none" rtlCol="0">
            <a:spAutoFit/>
          </a:bodyPr>
          <a:lstStyle/>
          <a:p>
            <a:r>
              <a:rPr kumimoji="1" lang="zh-CN" altLang="en-US" dirty="0">
                <a:solidFill>
                  <a:srgbClr val="C00000"/>
                </a:solidFill>
              </a:rPr>
              <a:t>等价于数据中心化之后夹角的余弦！</a:t>
            </a:r>
          </a:p>
        </p:txBody>
      </p:sp>
      <p:sp>
        <p:nvSpPr>
          <p:cNvPr id="16" name="文本框 15">
            <a:extLst>
              <a:ext uri="{FF2B5EF4-FFF2-40B4-BE49-F238E27FC236}">
                <a16:creationId xmlns:a16="http://schemas.microsoft.com/office/drawing/2014/main" id="{568A060C-244F-D74E-8762-8CFF3EA9A472}"/>
              </a:ext>
            </a:extLst>
          </p:cNvPr>
          <p:cNvSpPr txBox="1"/>
          <p:nvPr/>
        </p:nvSpPr>
        <p:spPr>
          <a:xfrm>
            <a:off x="368468" y="1007211"/>
            <a:ext cx="2592288" cy="369332"/>
          </a:xfrm>
          <a:prstGeom prst="rect">
            <a:avLst/>
          </a:prstGeom>
          <a:noFill/>
        </p:spPr>
        <p:txBody>
          <a:bodyPr wrap="square">
            <a:spAutoFit/>
          </a:bodyPr>
          <a:lstStyle/>
          <a:p>
            <a:r>
              <a:rPr lang="zh-CN" altLang="en-US" dirty="0">
                <a:solidFill>
                  <a:srgbClr val="C00000"/>
                </a:solidFill>
              </a:rPr>
              <a:t>协方差</a:t>
            </a:r>
            <a:r>
              <a:rPr lang="zh-CN" altLang="en-US" dirty="0"/>
              <a:t>和</a:t>
            </a:r>
            <a:r>
              <a:rPr lang="zh-CN" altLang="en-US" dirty="0">
                <a:solidFill>
                  <a:srgbClr val="C00000"/>
                </a:solidFill>
              </a:rPr>
              <a:t>标准差</a:t>
            </a:r>
            <a:r>
              <a:rPr lang="zh-CN" altLang="en-US" dirty="0"/>
              <a:t>的比值：</a:t>
            </a:r>
          </a:p>
        </p:txBody>
      </p:sp>
    </p:spTree>
    <p:extLst>
      <p:ext uri="{BB962C8B-B14F-4D97-AF65-F5344CB8AC3E}">
        <p14:creationId xmlns:p14="http://schemas.microsoft.com/office/powerpoint/2010/main" val="401380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48</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2" name="Text Box 7">
            <a:extLst>
              <a:ext uri="{FF2B5EF4-FFF2-40B4-BE49-F238E27FC236}">
                <a16:creationId xmlns:a16="http://schemas.microsoft.com/office/drawing/2014/main" id="{B738C6DA-FF1B-1586-9143-1925BAF3CBB5}"/>
              </a:ext>
            </a:extLst>
          </p:cNvPr>
          <p:cNvSpPr txBox="1">
            <a:spLocks noChangeArrowheads="1"/>
          </p:cNvSpPr>
          <p:nvPr/>
        </p:nvSpPr>
        <p:spPr bwMode="auto">
          <a:xfrm>
            <a:off x="1480269" y="998839"/>
            <a:ext cx="2494594" cy="455253"/>
          </a:xfrm>
          <a:prstGeom prst="rect">
            <a:avLst/>
          </a:prstGeom>
          <a:noFill/>
          <a:ln>
            <a:noFill/>
          </a:ln>
          <a:effectLst/>
        </p:spPr>
        <p:txBody>
          <a:bodyPr wrap="none">
            <a:spAutoFit/>
          </a:bodyPr>
          <a:lstStyle>
            <a:defPPr>
              <a:defRPr lang="zh-CN"/>
            </a:defPPr>
            <a:lvl1pPr algn="just">
              <a:lnSpc>
                <a:spcPct val="150000"/>
              </a:lnSpc>
              <a:buClr>
                <a:schemeClr val="accent1"/>
              </a:buClr>
              <a:buSzPct val="80000"/>
              <a:defRPr kumimoji="1" b="1">
                <a:latin typeface="Times New Roman" panose="02020603050405020304" pitchFamily="18" charset="0"/>
                <a:ea typeface="宋体" panose="02010600030101010101" pitchFamily="2"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b="0" dirty="0"/>
              <a:t>也可化简为如下公式：</a:t>
            </a:r>
          </a:p>
        </p:txBody>
      </p:sp>
      <p:sp>
        <p:nvSpPr>
          <p:cNvPr id="5" name="Text Box 4">
            <a:extLst>
              <a:ext uri="{FF2B5EF4-FFF2-40B4-BE49-F238E27FC236}">
                <a16:creationId xmlns:a16="http://schemas.microsoft.com/office/drawing/2014/main" id="{7372D289-3F59-F789-E3EB-D9FAFBF859CF}"/>
              </a:ext>
            </a:extLst>
          </p:cNvPr>
          <p:cNvSpPr txBox="1">
            <a:spLocks noChangeArrowheads="1"/>
          </p:cNvSpPr>
          <p:nvPr/>
        </p:nvSpPr>
        <p:spPr bwMode="auto">
          <a:xfrm>
            <a:off x="1480269" y="2787774"/>
            <a:ext cx="649537" cy="369332"/>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dirty="0">
                <a:latin typeface="Times New Roman" panose="02020603050405020304" pitchFamily="18" charset="0"/>
              </a:rPr>
              <a:t>或：</a:t>
            </a:r>
            <a:endParaRPr lang="zh-CN" altLang="en-US" sz="1200" dirty="0"/>
          </a:p>
        </p:txBody>
      </p:sp>
      <p:graphicFrame>
        <p:nvGraphicFramePr>
          <p:cNvPr id="6" name="对象 5">
            <a:extLst>
              <a:ext uri="{FF2B5EF4-FFF2-40B4-BE49-F238E27FC236}">
                <a16:creationId xmlns:a16="http://schemas.microsoft.com/office/drawing/2014/main" id="{BC385705-3742-56E0-7021-50B96C7B1A01}"/>
              </a:ext>
            </a:extLst>
          </p:cNvPr>
          <p:cNvGraphicFramePr>
            <a:graphicFrameLocks noChangeAspect="1"/>
          </p:cNvGraphicFramePr>
          <p:nvPr>
            <p:extLst>
              <p:ext uri="{D42A27DB-BD31-4B8C-83A1-F6EECF244321}">
                <p14:modId xmlns:p14="http://schemas.microsoft.com/office/powerpoint/2010/main" val="563254114"/>
              </p:ext>
            </p:extLst>
          </p:nvPr>
        </p:nvGraphicFramePr>
        <p:xfrm>
          <a:off x="2673379" y="1491448"/>
          <a:ext cx="3791857" cy="1143000"/>
        </p:xfrm>
        <a:graphic>
          <a:graphicData uri="http://schemas.openxmlformats.org/presentationml/2006/ole">
            <mc:AlternateContent xmlns:mc="http://schemas.openxmlformats.org/markup-compatibility/2006">
              <mc:Choice xmlns:v="urn:schemas-microsoft-com:vml" Requires="v">
                <p:oleObj spid="_x0000_s92553" name="Equation" r:id="rId4" imgW="2654280" imgH="799920" progId="Equation.DSMT4">
                  <p:embed/>
                </p:oleObj>
              </mc:Choice>
              <mc:Fallback>
                <p:oleObj name="Equation" r:id="rId4" imgW="2654280" imgH="799920" progId="Equation.DSMT4">
                  <p:embed/>
                  <p:pic>
                    <p:nvPicPr>
                      <p:cNvPr id="6" name="对象 5">
                        <a:extLst>
                          <a:ext uri="{FF2B5EF4-FFF2-40B4-BE49-F238E27FC236}">
                            <a16:creationId xmlns:a16="http://schemas.microsoft.com/office/drawing/2014/main" id="{BC385705-3742-56E0-7021-50B96C7B1A01}"/>
                          </a:ext>
                        </a:extLst>
                      </p:cNvPr>
                      <p:cNvPicPr/>
                      <p:nvPr/>
                    </p:nvPicPr>
                    <p:blipFill>
                      <a:blip r:embed="rId5"/>
                      <a:stretch>
                        <a:fillRect/>
                      </a:stretch>
                    </p:blipFill>
                    <p:spPr>
                      <a:xfrm>
                        <a:off x="2673379" y="1491448"/>
                        <a:ext cx="3791857" cy="11430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73E6E254-56A1-9ED5-0397-E573AE3507CF}"/>
              </a:ext>
            </a:extLst>
          </p:cNvPr>
          <p:cNvGraphicFramePr>
            <a:graphicFrameLocks noChangeAspect="1"/>
          </p:cNvGraphicFramePr>
          <p:nvPr>
            <p:extLst>
              <p:ext uri="{D42A27DB-BD31-4B8C-83A1-F6EECF244321}">
                <p14:modId xmlns:p14="http://schemas.microsoft.com/office/powerpoint/2010/main" val="1967390760"/>
              </p:ext>
            </p:extLst>
          </p:nvPr>
        </p:nvGraphicFramePr>
        <p:xfrm>
          <a:off x="2673181" y="3363838"/>
          <a:ext cx="4131067" cy="936104"/>
        </p:xfrm>
        <a:graphic>
          <a:graphicData uri="http://schemas.openxmlformats.org/presentationml/2006/ole">
            <mc:AlternateContent xmlns:mc="http://schemas.openxmlformats.org/markup-compatibility/2006">
              <mc:Choice xmlns:v="urn:schemas-microsoft-com:vml" Requires="v">
                <p:oleObj spid="_x0000_s92554" name="Equation" r:id="rId6" imgW="2577960" imgH="583920" progId="Equation.DSMT4">
                  <p:embed/>
                </p:oleObj>
              </mc:Choice>
              <mc:Fallback>
                <p:oleObj name="Equation" r:id="rId6" imgW="2577960" imgH="583920" progId="Equation.DSMT4">
                  <p:embed/>
                  <p:pic>
                    <p:nvPicPr>
                      <p:cNvPr id="8" name="对象 7">
                        <a:extLst>
                          <a:ext uri="{FF2B5EF4-FFF2-40B4-BE49-F238E27FC236}">
                            <a16:creationId xmlns:a16="http://schemas.microsoft.com/office/drawing/2014/main" id="{73E6E254-56A1-9ED5-0397-E573AE3507CF}"/>
                          </a:ext>
                        </a:extLst>
                      </p:cNvPr>
                      <p:cNvPicPr/>
                      <p:nvPr/>
                    </p:nvPicPr>
                    <p:blipFill>
                      <a:blip r:embed="rId7"/>
                      <a:stretch>
                        <a:fillRect/>
                      </a:stretch>
                    </p:blipFill>
                    <p:spPr>
                      <a:xfrm>
                        <a:off x="2673181" y="3363838"/>
                        <a:ext cx="4131067" cy="936104"/>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A973AB3-DEEA-B3A6-6D21-11E36CF1E0E3}"/>
              </a:ext>
            </a:extLst>
          </p:cNvPr>
          <p:cNvSpPr>
            <a:spLocks noChangeArrowheads="1"/>
          </p:cNvSpPr>
          <p:nvPr/>
        </p:nvSpPr>
        <p:spPr bwMode="auto">
          <a:xfrm>
            <a:off x="335602" y="-108033"/>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皮尔逊相关系数的性质</a:t>
            </a:r>
          </a:p>
        </p:txBody>
      </p:sp>
    </p:spTree>
    <p:extLst>
      <p:ext uri="{BB962C8B-B14F-4D97-AF65-F5344CB8AC3E}">
        <p14:creationId xmlns:p14="http://schemas.microsoft.com/office/powerpoint/2010/main" val="1803438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49</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50E520A1-9D3B-F41F-A4AD-6C7886A35974}"/>
              </a:ext>
            </a:extLst>
          </p:cNvPr>
          <p:cNvSpPr txBox="1"/>
          <p:nvPr/>
        </p:nvSpPr>
        <p:spPr>
          <a:xfrm>
            <a:off x="277677" y="195486"/>
            <a:ext cx="4572000" cy="576248"/>
          </a:xfrm>
          <a:prstGeom prst="rect">
            <a:avLst/>
          </a:prstGeom>
          <a:noFill/>
        </p:spPr>
        <p:txBody>
          <a:bodyPr wrap="square">
            <a:spAutoFit/>
          </a:body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示例</a:t>
            </a:r>
            <a:endPar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Rectangle 5">
            <a:extLst>
              <a:ext uri="{FF2B5EF4-FFF2-40B4-BE49-F238E27FC236}">
                <a16:creationId xmlns:a16="http://schemas.microsoft.com/office/drawing/2014/main" id="{9DA29799-4C7F-524D-B53E-AC3787FF02BB}"/>
              </a:ext>
            </a:extLst>
          </p:cNvPr>
          <p:cNvSpPr>
            <a:spLocks noChangeArrowheads="1"/>
          </p:cNvSpPr>
          <p:nvPr/>
        </p:nvSpPr>
        <p:spPr bwMode="auto">
          <a:xfrm flipV="1">
            <a:off x="2055689" y="106338"/>
            <a:ext cx="76408350" cy="1585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698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我们如果把</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移动到</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和把Y移动到</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，并不会改变两个变量的相关系数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 name="文本框 15">
            <a:extLst>
              <a:ext uri="{FF2B5EF4-FFF2-40B4-BE49-F238E27FC236}">
                <a16:creationId xmlns:a16="http://schemas.microsoft.com/office/drawing/2014/main" id="{5B7FC433-8109-524B-AAD9-7574F729E2CA}"/>
              </a:ext>
            </a:extLst>
          </p:cNvPr>
          <p:cNvSpPr txBox="1"/>
          <p:nvPr/>
        </p:nvSpPr>
        <p:spPr>
          <a:xfrm>
            <a:off x="277676" y="987574"/>
            <a:ext cx="8542795" cy="923330"/>
          </a:xfrm>
          <a:prstGeom prst="rect">
            <a:avLst/>
          </a:prstGeom>
          <a:solidFill>
            <a:schemeClr val="accent2">
              <a:lumMod val="20000"/>
              <a:lumOff val="80000"/>
            </a:schemeClr>
          </a:solidFill>
        </p:spPr>
        <p:txBody>
          <a:bodyPr wrap="square">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有5个国家的国民生产总值分别为10，20，30，50和80亿美元。假设这5个国家 (顺序相同) 的贫困百分比分别为11%，12%，13%，15%和18%。令</a:t>
            </a:r>
            <a:r>
              <a:rPr lang="zh-CN" altLang="en-US" i="1" dirty="0">
                <a:latin typeface="Times New Roman" panose="02020603050405020304" pitchFamily="18" charset="0"/>
                <a:ea typeface="SimSun" panose="02010600030101010101" pitchFamily="2" charset="-122"/>
                <a:cs typeface="Times New Roman" panose="02020603050405020304" pitchFamily="18" charset="0"/>
              </a:rPr>
              <a:t>x</a:t>
            </a:r>
            <a:r>
              <a:rPr lang="zh-CN" altLang="en-US" dirty="0">
                <a:latin typeface="Times New Roman" panose="02020603050405020304" pitchFamily="18" charset="0"/>
                <a:ea typeface="SimSun" panose="02010600030101010101" pitchFamily="2" charset="-122"/>
                <a:cs typeface="Times New Roman" panose="02020603050405020304" pitchFamily="18" charset="0"/>
              </a:rPr>
              <a:t>和</a:t>
            </a:r>
            <a:r>
              <a:rPr lang="zh-CN" altLang="en-US" i="1" dirty="0">
                <a:latin typeface="Times New Roman" panose="02020603050405020304" pitchFamily="18" charset="0"/>
                <a:ea typeface="SimSun" panose="02010600030101010101" pitchFamily="2" charset="-122"/>
                <a:cs typeface="Times New Roman" panose="02020603050405020304" pitchFamily="18" charset="0"/>
              </a:rPr>
              <a:t>y</a:t>
            </a:r>
            <a:r>
              <a:rPr lang="zh-CN" altLang="en-US" dirty="0">
                <a:latin typeface="Times New Roman" panose="02020603050405020304" pitchFamily="18" charset="0"/>
                <a:ea typeface="SimSun" panose="02010600030101010101" pitchFamily="2" charset="-122"/>
                <a:cs typeface="Times New Roman" panose="02020603050405020304" pitchFamily="18" charset="0"/>
              </a:rPr>
              <a:t>分别为包含上述5个数据的向量：</a:t>
            </a:r>
            <a:r>
              <a:rPr lang="zh-CN" altLang="en-US" i="1" dirty="0">
                <a:latin typeface="Times New Roman" panose="02020603050405020304" pitchFamily="18" charset="0"/>
                <a:ea typeface="SimSun" panose="02010600030101010101" pitchFamily="2" charset="-122"/>
                <a:cs typeface="Times New Roman" panose="02020603050405020304" pitchFamily="18" charset="0"/>
              </a:rPr>
              <a:t>x</a:t>
            </a:r>
            <a:r>
              <a:rPr lang="zh-CN" altLang="en-US" dirty="0">
                <a:latin typeface="Times New Roman" panose="02020603050405020304" pitchFamily="18" charset="0"/>
                <a:ea typeface="SimSun" panose="02010600030101010101" pitchFamily="2" charset="-122"/>
                <a:cs typeface="Times New Roman" panose="02020603050405020304" pitchFamily="18" charset="0"/>
              </a:rPr>
              <a:t> = (1, 2, 3, 5, 8) 和</a:t>
            </a:r>
            <a:r>
              <a:rPr lang="zh-CN" altLang="en-US" i="1" dirty="0">
                <a:latin typeface="Times New Roman" panose="02020603050405020304" pitchFamily="18" charset="0"/>
                <a:ea typeface="SimSun" panose="02010600030101010101" pitchFamily="2" charset="-122"/>
                <a:cs typeface="Times New Roman" panose="02020603050405020304" pitchFamily="18" charset="0"/>
              </a:rPr>
              <a:t>y</a:t>
            </a:r>
            <a:r>
              <a:rPr lang="zh-CN" altLang="en-US" dirty="0">
                <a:latin typeface="Times New Roman" panose="02020603050405020304" pitchFamily="18" charset="0"/>
                <a:ea typeface="SimSun" panose="02010600030101010101" pitchFamily="2" charset="-122"/>
                <a:cs typeface="Times New Roman" panose="02020603050405020304" pitchFamily="18" charset="0"/>
              </a:rPr>
              <a:t> = (0.11, 0.12, 0.13, 0.15, 0.18)。</a:t>
            </a:r>
          </a:p>
        </p:txBody>
      </p:sp>
      <p:sp>
        <p:nvSpPr>
          <p:cNvPr id="3" name="文本框 2">
            <a:extLst>
              <a:ext uri="{FF2B5EF4-FFF2-40B4-BE49-F238E27FC236}">
                <a16:creationId xmlns:a16="http://schemas.microsoft.com/office/drawing/2014/main" id="{940FDB04-3D80-F946-A9DF-B1F342BC485B}"/>
              </a:ext>
            </a:extLst>
          </p:cNvPr>
          <p:cNvSpPr txBox="1"/>
          <p:nvPr/>
        </p:nvSpPr>
        <p:spPr>
          <a:xfrm>
            <a:off x="1501691" y="2211043"/>
            <a:ext cx="1107996" cy="369332"/>
          </a:xfrm>
          <a:prstGeom prst="rect">
            <a:avLst/>
          </a:prstGeom>
          <a:noFill/>
        </p:spPr>
        <p:txBody>
          <a:bodyPr wrap="none" rtlCol="0">
            <a:spAutoFit/>
          </a:bodyPr>
          <a:lstStyle/>
          <a:p>
            <a:r>
              <a:rPr kumimoji="1" lang="zh-CN" altLang="en-US" dirty="0"/>
              <a:t>未中心化</a:t>
            </a:r>
          </a:p>
        </p:txBody>
      </p:sp>
      <p:sp>
        <p:nvSpPr>
          <p:cNvPr id="18" name="文本框 17">
            <a:extLst>
              <a:ext uri="{FF2B5EF4-FFF2-40B4-BE49-F238E27FC236}">
                <a16:creationId xmlns:a16="http://schemas.microsoft.com/office/drawing/2014/main" id="{EFC676D4-EC24-DA4E-A676-6D429DB56C2B}"/>
              </a:ext>
            </a:extLst>
          </p:cNvPr>
          <p:cNvSpPr txBox="1"/>
          <p:nvPr/>
        </p:nvSpPr>
        <p:spPr>
          <a:xfrm>
            <a:off x="6356512" y="2211043"/>
            <a:ext cx="877163" cy="369332"/>
          </a:xfrm>
          <a:prstGeom prst="rect">
            <a:avLst/>
          </a:prstGeom>
          <a:noFill/>
        </p:spPr>
        <p:txBody>
          <a:bodyPr wrap="none" rtlCol="0">
            <a:spAutoFit/>
          </a:bodyPr>
          <a:lstStyle/>
          <a:p>
            <a:r>
              <a:rPr kumimoji="1" lang="zh-CN" altLang="en-US" dirty="0"/>
              <a:t>中心化</a:t>
            </a:r>
          </a:p>
        </p:txBody>
      </p:sp>
      <p:sp>
        <p:nvSpPr>
          <p:cNvPr id="4" name="文本框 3">
            <a:extLst>
              <a:ext uri="{FF2B5EF4-FFF2-40B4-BE49-F238E27FC236}">
                <a16:creationId xmlns:a16="http://schemas.microsoft.com/office/drawing/2014/main" id="{E000B471-CAEC-124B-B6E3-DED09FA3A946}"/>
              </a:ext>
            </a:extLst>
          </p:cNvPr>
          <p:cNvSpPr txBox="1"/>
          <p:nvPr/>
        </p:nvSpPr>
        <p:spPr>
          <a:xfrm>
            <a:off x="175223" y="2695848"/>
            <a:ext cx="4396778" cy="1754326"/>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1*0.11+2*0.12+3*0.13+5*0.15+8*0.18=2.93</a:t>
            </a:r>
          </a:p>
          <a:p>
            <a:r>
              <a:rPr kumimoji="1" lang="en-US" altLang="zh-CN" dirty="0">
                <a:latin typeface="Times New Roman" panose="02020603050405020304" pitchFamily="18" charset="0"/>
                <a:cs typeface="Times New Roman" panose="02020603050405020304" pitchFamily="18" charset="0"/>
              </a:rPr>
              <a:t>sqrt(1+3+9+25+64)=10.0995</a:t>
            </a:r>
          </a:p>
          <a:p>
            <a:r>
              <a:rPr kumimoji="1" lang="en-US" altLang="zh-CN" dirty="0">
                <a:latin typeface="Times New Roman" panose="02020603050405020304" pitchFamily="18" charset="0"/>
                <a:cs typeface="Times New Roman" panose="02020603050405020304" pitchFamily="18" charset="0"/>
              </a:rPr>
              <a:t>sqrt(0.11*0.11+0.12*0.12+0.13*0.13+0.15*0.15+0.18*0.18)=0.3135</a:t>
            </a:r>
          </a:p>
          <a:p>
            <a:endParaRPr kumimoji="1" lang="en-US" altLang="zh-CN" dirty="0">
              <a:latin typeface="Times New Roman" panose="02020603050405020304" pitchFamily="18" charset="0"/>
              <a:cs typeface="Times New Roman" panose="02020603050405020304" pitchFamily="18" charset="0"/>
            </a:endParaRPr>
          </a:p>
          <a:p>
            <a:r>
              <a:rPr kumimoji="1" lang="en-US" altLang="zh-CN" i="1" dirty="0">
                <a:latin typeface="Times New Roman" panose="02020603050405020304" pitchFamily="18" charset="0"/>
                <a:cs typeface="Times New Roman" panose="02020603050405020304" pitchFamily="18" charset="0"/>
              </a:rPr>
              <a:t>r </a:t>
            </a:r>
            <a:r>
              <a:rPr kumimoji="1" lang="en-US" altLang="zh-CN" dirty="0">
                <a:latin typeface="Times New Roman" panose="02020603050405020304" pitchFamily="18" charset="0"/>
                <a:cs typeface="Times New Roman" panose="02020603050405020304" pitchFamily="18" charset="0"/>
              </a:rPr>
              <a:t>=2.93/(10.0995*0.3135)=0.92</a:t>
            </a:r>
            <a:endParaRPr kumimoji="1" lang="zh-CN" altLang="en-US"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98BB79F0-D994-9E4A-9577-3BAB3B35479A}"/>
              </a:ext>
            </a:extLst>
          </p:cNvPr>
          <p:cNvSpPr txBox="1"/>
          <p:nvPr/>
        </p:nvSpPr>
        <p:spPr>
          <a:xfrm>
            <a:off x="4932040" y="2675327"/>
            <a:ext cx="4036737" cy="646331"/>
          </a:xfrm>
          <a:prstGeom prst="rect">
            <a:avLst/>
          </a:prstGeom>
          <a:noFill/>
        </p:spPr>
        <p:txBody>
          <a:bodyPr wrap="square">
            <a:spAutoFit/>
          </a:bodyPr>
          <a:lstStyle/>
          <a:p>
            <a:r>
              <a:rPr lang="zh-CN" altLang="en-US" i="1" dirty="0">
                <a:latin typeface="Times New Roman" panose="02020603050405020304" pitchFamily="18" charset="0"/>
                <a:ea typeface="SimSun" panose="02010600030101010101" pitchFamily="2" charset="-122"/>
                <a:cs typeface="Times New Roman" panose="02020603050405020304" pitchFamily="18" charset="0"/>
              </a:rPr>
              <a:t>x</a:t>
            </a:r>
            <a:r>
              <a:rPr lang="zh-CN" altLang="en-US" dirty="0">
                <a:latin typeface="Times New Roman" panose="02020603050405020304" pitchFamily="18" charset="0"/>
                <a:ea typeface="SimSun" panose="02010600030101010101" pitchFamily="2" charset="-122"/>
                <a:cs typeface="Times New Roman" panose="02020603050405020304" pitchFamily="18" charset="0"/>
              </a:rPr>
              <a:t> = (1</a:t>
            </a:r>
            <a:r>
              <a:rPr lang="en-US" altLang="zh-CN" dirty="0">
                <a:latin typeface="Times New Roman" panose="02020603050405020304" pitchFamily="18" charset="0"/>
                <a:ea typeface="SimSun" panose="02010600030101010101" pitchFamily="2" charset="-122"/>
                <a:cs typeface="Times New Roman" panose="02020603050405020304" pitchFamily="18" charset="0"/>
              </a:rPr>
              <a:t>-3.8</a:t>
            </a:r>
            <a:r>
              <a:rPr lang="zh-CN" altLang="en-US" dirty="0">
                <a:latin typeface="Times New Roman" panose="02020603050405020304" pitchFamily="18" charset="0"/>
                <a:ea typeface="SimSun" panose="02010600030101010101" pitchFamily="2" charset="-122"/>
                <a:cs typeface="Times New Roman" panose="02020603050405020304" pitchFamily="18" charset="0"/>
              </a:rPr>
              <a:t>, 2</a:t>
            </a:r>
            <a:r>
              <a:rPr lang="en-US" altLang="zh-CN" dirty="0">
                <a:latin typeface="Times New Roman" panose="02020603050405020304" pitchFamily="18" charset="0"/>
                <a:ea typeface="SimSun" panose="02010600030101010101" pitchFamily="2" charset="-122"/>
                <a:cs typeface="Times New Roman" panose="02020603050405020304" pitchFamily="18" charset="0"/>
              </a:rPr>
              <a:t>-3.8</a:t>
            </a:r>
            <a:r>
              <a:rPr lang="zh-CN" altLang="en-US" dirty="0">
                <a:latin typeface="Times New Roman" panose="02020603050405020304" pitchFamily="18" charset="0"/>
                <a:ea typeface="SimSun" panose="02010600030101010101" pitchFamily="2" charset="-122"/>
                <a:cs typeface="Times New Roman" panose="02020603050405020304" pitchFamily="18" charset="0"/>
              </a:rPr>
              <a:t>, 3</a:t>
            </a:r>
            <a:r>
              <a:rPr lang="en-US" altLang="zh-CN" dirty="0">
                <a:latin typeface="Times New Roman" panose="02020603050405020304" pitchFamily="18" charset="0"/>
                <a:ea typeface="SimSun" panose="02010600030101010101" pitchFamily="2" charset="-122"/>
                <a:cs typeface="Times New Roman" panose="02020603050405020304" pitchFamily="18" charset="0"/>
              </a:rPr>
              <a:t>-3.8</a:t>
            </a:r>
            <a:r>
              <a:rPr lang="zh-CN" altLang="en-US" dirty="0">
                <a:latin typeface="Times New Roman" panose="02020603050405020304" pitchFamily="18" charset="0"/>
                <a:ea typeface="SimSun" panose="02010600030101010101" pitchFamily="2" charset="-122"/>
                <a:cs typeface="Times New Roman" panose="02020603050405020304" pitchFamily="18" charset="0"/>
              </a:rPr>
              <a:t>, 5</a:t>
            </a:r>
            <a:r>
              <a:rPr lang="en-US" altLang="zh-CN" dirty="0">
                <a:latin typeface="Times New Roman" panose="02020603050405020304" pitchFamily="18" charset="0"/>
                <a:ea typeface="SimSun" panose="02010600030101010101" pitchFamily="2" charset="-122"/>
                <a:cs typeface="Times New Roman" panose="02020603050405020304" pitchFamily="18" charset="0"/>
              </a:rPr>
              <a:t>-3.8</a:t>
            </a:r>
            <a:r>
              <a:rPr lang="zh-CN" altLang="en-US" dirty="0">
                <a:latin typeface="Times New Roman" panose="02020603050405020304" pitchFamily="18" charset="0"/>
                <a:ea typeface="SimSun" panose="02010600030101010101" pitchFamily="2" charset="-122"/>
                <a:cs typeface="Times New Roman" panose="02020603050405020304" pitchFamily="18" charset="0"/>
              </a:rPr>
              <a:t>, 8</a:t>
            </a:r>
            <a:r>
              <a:rPr lang="en-US" altLang="zh-CN" dirty="0">
                <a:latin typeface="Times New Roman" panose="02020603050405020304" pitchFamily="18" charset="0"/>
                <a:ea typeface="SimSun" panose="02010600030101010101" pitchFamily="2" charset="-122"/>
                <a:cs typeface="Times New Roman" panose="02020603050405020304" pitchFamily="18" charset="0"/>
              </a:rPr>
              <a:t>-3.8</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dirty="0">
                <a:latin typeface="Times New Roman" panose="02020603050405020304" pitchFamily="18" charset="0"/>
                <a:ea typeface="SimSun" panose="02010600030101010101" pitchFamily="2" charset="-122"/>
                <a:cs typeface="Times New Roman" panose="02020603050405020304" pitchFamily="18" charset="0"/>
              </a:rPr>
              <a:t>y = (</a:t>
            </a:r>
            <a:r>
              <a:rPr lang="zh-CN" altLang="en-US" dirty="0">
                <a:latin typeface="Times New Roman" panose="02020603050405020304" pitchFamily="18" charset="0"/>
                <a:ea typeface="SimSun" panose="02010600030101010101" pitchFamily="2" charset="-122"/>
                <a:cs typeface="Times New Roman" panose="02020603050405020304" pitchFamily="18" charset="0"/>
              </a:rPr>
              <a:t>0.11, 0.12, 0.13, 0.15, 0.18</a:t>
            </a:r>
            <a:r>
              <a:rPr lang="en-US" altLang="zh-CN" dirty="0">
                <a:latin typeface="Times New Roman" panose="02020603050405020304" pitchFamily="18" charset="0"/>
                <a:ea typeface="SimSun" panose="02010600030101010101" pitchFamily="2" charset="-122"/>
                <a:cs typeface="Times New Roman" panose="02020603050405020304" pitchFamily="18" charset="0"/>
              </a:rPr>
              <a:t>)-0.138</a:t>
            </a:r>
            <a:endParaRPr lang="zh-CN" altLang="en-US" dirty="0"/>
          </a:p>
        </p:txBody>
      </p:sp>
      <p:sp>
        <p:nvSpPr>
          <p:cNvPr id="8" name="文本框 7">
            <a:extLst>
              <a:ext uri="{FF2B5EF4-FFF2-40B4-BE49-F238E27FC236}">
                <a16:creationId xmlns:a16="http://schemas.microsoft.com/office/drawing/2014/main" id="{4A32CD23-BF9F-7E41-85BA-0EE80C5A6A0A}"/>
              </a:ext>
            </a:extLst>
          </p:cNvPr>
          <p:cNvSpPr txBox="1"/>
          <p:nvPr/>
        </p:nvSpPr>
        <p:spPr>
          <a:xfrm>
            <a:off x="5970189" y="3416610"/>
            <a:ext cx="1585690" cy="369332"/>
          </a:xfrm>
          <a:prstGeom prst="rect">
            <a:avLst/>
          </a:prstGeom>
          <a:noFill/>
        </p:spPr>
        <p:txBody>
          <a:bodyPr wrap="none" rtlCol="0">
            <a:spAutoFit/>
          </a:bodyPr>
          <a:lstStyle/>
          <a:p>
            <a:r>
              <a:rPr kumimoji="1" lang="en-US" altLang="zh-CN" i="1" dirty="0">
                <a:latin typeface="Times New Roman" panose="02020603050405020304" pitchFamily="18" charset="0"/>
                <a:cs typeface="Times New Roman" panose="02020603050405020304" pitchFamily="18" charset="0"/>
              </a:rPr>
              <a:t>y</a:t>
            </a:r>
            <a:r>
              <a:rPr kumimoji="1" lang="en-US" altLang="zh-CN" dirty="0">
                <a:latin typeface="Times New Roman" panose="02020603050405020304" pitchFamily="18" charset="0"/>
                <a:cs typeface="Times New Roman" panose="02020603050405020304" pitchFamily="18" charset="0"/>
              </a:rPr>
              <a:t> = 0.10+0.1*</a:t>
            </a:r>
            <a:r>
              <a:rPr kumimoji="1" lang="en-US" altLang="zh-CN" i="1" dirty="0">
                <a:latin typeface="Times New Roman" panose="02020603050405020304" pitchFamily="18" charset="0"/>
                <a:cs typeface="Times New Roman" panose="02020603050405020304" pitchFamily="18" charset="0"/>
              </a:rPr>
              <a:t>x</a:t>
            </a:r>
          </a:p>
        </p:txBody>
      </p:sp>
      <p:sp>
        <p:nvSpPr>
          <p:cNvPr id="10" name="文本框 9">
            <a:extLst>
              <a:ext uri="{FF2B5EF4-FFF2-40B4-BE49-F238E27FC236}">
                <a16:creationId xmlns:a16="http://schemas.microsoft.com/office/drawing/2014/main" id="{132B0371-A8BF-4344-A2AA-C15FF32223EF}"/>
              </a:ext>
            </a:extLst>
          </p:cNvPr>
          <p:cNvSpPr txBox="1"/>
          <p:nvPr/>
        </p:nvSpPr>
        <p:spPr>
          <a:xfrm>
            <a:off x="6493568" y="3971260"/>
            <a:ext cx="635110" cy="369332"/>
          </a:xfrm>
          <a:prstGeom prst="rect">
            <a:avLst/>
          </a:prstGeom>
          <a:noFill/>
        </p:spPr>
        <p:txBody>
          <a:bodyPr wrap="none" rtlCol="0">
            <a:spAutoFit/>
          </a:bodyPr>
          <a:lstStyle/>
          <a:p>
            <a:r>
              <a:rPr kumimoji="1" lang="en-US" altLang="zh-CN" i="1" dirty="0">
                <a:latin typeface="Times New Roman" panose="02020603050405020304" pitchFamily="18" charset="0"/>
                <a:cs typeface="Times New Roman" panose="02020603050405020304" pitchFamily="18" charset="0"/>
              </a:rPr>
              <a:t>r</a:t>
            </a:r>
            <a:r>
              <a:rPr kumimoji="1" lang="en-US" altLang="zh-CN" dirty="0">
                <a:latin typeface="Times New Roman" panose="02020603050405020304" pitchFamily="18" charset="0"/>
                <a:cs typeface="Times New Roman" panose="02020603050405020304" pitchFamily="18" charset="0"/>
              </a:rPr>
              <a:t> = 1</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957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4" grpId="0"/>
      <p:bldP spid="21"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vs.</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图像插值</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5</a:t>
            </a:fld>
            <a:endParaRPr lang="zh-CN" altLang="en-US" dirty="0">
              <a:solidFill>
                <a:prstClr val="black">
                  <a:tint val="75000"/>
                </a:prstClr>
              </a:solidFill>
            </a:endParaRPr>
          </a:p>
        </p:txBody>
      </p:sp>
      <p:sp>
        <p:nvSpPr>
          <p:cNvPr id="12" name="文本框 11">
            <a:extLst>
              <a:ext uri="{FF2B5EF4-FFF2-40B4-BE49-F238E27FC236}">
                <a16:creationId xmlns:a16="http://schemas.microsoft.com/office/drawing/2014/main" id="{4A2C9F7D-B782-FD61-B1F9-EB103A8668B4}"/>
              </a:ext>
            </a:extLst>
          </p:cNvPr>
          <p:cNvSpPr txBox="1"/>
          <p:nvPr/>
        </p:nvSpPr>
        <p:spPr>
          <a:xfrm>
            <a:off x="1197320" y="1373300"/>
            <a:ext cx="2658603" cy="2751715"/>
          </a:xfrm>
          <a:prstGeom prst="rect">
            <a:avLst/>
          </a:prstGeom>
          <a:noFill/>
        </p:spPr>
        <p:txBody>
          <a:bodyPr wrap="square">
            <a:spAutoFit/>
          </a:bodyPr>
          <a:lstStyle/>
          <a:p>
            <a:pPr>
              <a:lnSpc>
                <a:spcPct val="150000"/>
              </a:lnSpc>
            </a:pPr>
            <a:r>
              <a:rPr lang="zh-CN" altLang="en-US" sz="4000" dirty="0">
                <a:latin typeface="Times New Roman" panose="02020603050405020304" pitchFamily="18" charset="0"/>
                <a:cs typeface="Times New Roman" panose="02020603050405020304" pitchFamily="18" charset="0"/>
              </a:rPr>
              <a:t> 8     1     6</a:t>
            </a:r>
          </a:p>
          <a:p>
            <a:pPr>
              <a:lnSpc>
                <a:spcPct val="150000"/>
              </a:lnSpc>
            </a:pPr>
            <a:r>
              <a:rPr lang="zh-CN" altLang="en-US" sz="4000" dirty="0">
                <a:latin typeface="Times New Roman" panose="02020603050405020304" pitchFamily="18" charset="0"/>
                <a:cs typeface="Times New Roman" panose="02020603050405020304" pitchFamily="18" charset="0"/>
              </a:rPr>
              <a:t> 3     5     7</a:t>
            </a:r>
          </a:p>
          <a:p>
            <a:pPr>
              <a:lnSpc>
                <a:spcPct val="150000"/>
              </a:lnSpc>
            </a:pPr>
            <a:r>
              <a:rPr lang="zh-CN" altLang="en-US" sz="4000" dirty="0">
                <a:latin typeface="Times New Roman" panose="02020603050405020304" pitchFamily="18" charset="0"/>
                <a:cs typeface="Times New Roman" panose="02020603050405020304" pitchFamily="18" charset="0"/>
              </a:rPr>
              <a:t> 4     9     2</a:t>
            </a:r>
          </a:p>
        </p:txBody>
      </p:sp>
      <p:graphicFrame>
        <p:nvGraphicFramePr>
          <p:cNvPr id="19" name="表格 18">
            <a:extLst>
              <a:ext uri="{FF2B5EF4-FFF2-40B4-BE49-F238E27FC236}">
                <a16:creationId xmlns:a16="http://schemas.microsoft.com/office/drawing/2014/main" id="{F4EDCF39-3BF6-9EEA-0FE1-5028E30A1FAB}"/>
              </a:ext>
            </a:extLst>
          </p:cNvPr>
          <p:cNvGraphicFramePr>
            <a:graphicFrameLocks noGrp="1"/>
          </p:cNvGraphicFramePr>
          <p:nvPr>
            <p:extLst>
              <p:ext uri="{D42A27DB-BD31-4B8C-83A1-F6EECF244321}">
                <p14:modId xmlns:p14="http://schemas.microsoft.com/office/powerpoint/2010/main" val="2521466104"/>
              </p:ext>
            </p:extLst>
          </p:nvPr>
        </p:nvGraphicFramePr>
        <p:xfrm>
          <a:off x="1429476" y="1761239"/>
          <a:ext cx="2062404" cy="2215986"/>
        </p:xfrm>
        <a:graphic>
          <a:graphicData uri="http://schemas.openxmlformats.org/drawingml/2006/table">
            <a:tbl>
              <a:tblPr firstRow="1" bandRow="1">
                <a:tableStyleId>{5940675A-B579-460E-94D1-54222C63F5DA}</a:tableStyleId>
              </a:tblPr>
              <a:tblGrid>
                <a:gridCol w="343734">
                  <a:extLst>
                    <a:ext uri="{9D8B030D-6E8A-4147-A177-3AD203B41FA5}">
                      <a16:colId xmlns:a16="http://schemas.microsoft.com/office/drawing/2014/main" val="484367320"/>
                    </a:ext>
                  </a:extLst>
                </a:gridCol>
                <a:gridCol w="343734">
                  <a:extLst>
                    <a:ext uri="{9D8B030D-6E8A-4147-A177-3AD203B41FA5}">
                      <a16:colId xmlns:a16="http://schemas.microsoft.com/office/drawing/2014/main" val="2695578687"/>
                    </a:ext>
                  </a:extLst>
                </a:gridCol>
                <a:gridCol w="343734">
                  <a:extLst>
                    <a:ext uri="{9D8B030D-6E8A-4147-A177-3AD203B41FA5}">
                      <a16:colId xmlns:a16="http://schemas.microsoft.com/office/drawing/2014/main" val="1676179758"/>
                    </a:ext>
                  </a:extLst>
                </a:gridCol>
                <a:gridCol w="343734">
                  <a:extLst>
                    <a:ext uri="{9D8B030D-6E8A-4147-A177-3AD203B41FA5}">
                      <a16:colId xmlns:a16="http://schemas.microsoft.com/office/drawing/2014/main" val="1849335234"/>
                    </a:ext>
                  </a:extLst>
                </a:gridCol>
                <a:gridCol w="343734">
                  <a:extLst>
                    <a:ext uri="{9D8B030D-6E8A-4147-A177-3AD203B41FA5}">
                      <a16:colId xmlns:a16="http://schemas.microsoft.com/office/drawing/2014/main" val="466066449"/>
                    </a:ext>
                  </a:extLst>
                </a:gridCol>
                <a:gridCol w="343734">
                  <a:extLst>
                    <a:ext uri="{9D8B030D-6E8A-4147-A177-3AD203B41FA5}">
                      <a16:colId xmlns:a16="http://schemas.microsoft.com/office/drawing/2014/main" val="2435517480"/>
                    </a:ext>
                  </a:extLst>
                </a:gridCol>
              </a:tblGrid>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16005602"/>
                  </a:ext>
                </a:extLst>
              </a:tr>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7358894"/>
                  </a:ext>
                </a:extLst>
              </a:tr>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76155169"/>
                  </a:ext>
                </a:extLst>
              </a:tr>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51063656"/>
                  </a:ext>
                </a:extLst>
              </a:tr>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solidFill>
                            <a:srgbClr val="4B5DFE"/>
                          </a:solidFill>
                        </a:rPr>
                        <a:t>*</a:t>
                      </a:r>
                      <a:endParaRPr lang="zh-CN" altLang="en-US" dirty="0">
                        <a:solidFill>
                          <a:srgbClr val="4B5DFE"/>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3017788"/>
                  </a:ext>
                </a:extLst>
              </a:tr>
              <a:tr h="369331">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8370882"/>
                  </a:ext>
                </a:extLst>
              </a:tr>
            </a:tbl>
          </a:graphicData>
        </a:graphic>
      </p:graphicFrame>
      <p:sp>
        <p:nvSpPr>
          <p:cNvPr id="20" name="文本框 19">
            <a:extLst>
              <a:ext uri="{FF2B5EF4-FFF2-40B4-BE49-F238E27FC236}">
                <a16:creationId xmlns:a16="http://schemas.microsoft.com/office/drawing/2014/main" id="{01B40755-ABA5-52CD-6768-23D58833172B}"/>
              </a:ext>
            </a:extLst>
          </p:cNvPr>
          <p:cNvSpPr txBox="1"/>
          <p:nvPr/>
        </p:nvSpPr>
        <p:spPr>
          <a:xfrm>
            <a:off x="5508471" y="1473439"/>
            <a:ext cx="2206053" cy="1200329"/>
          </a:xfrm>
          <a:prstGeom prst="rect">
            <a:avLst/>
          </a:prstGeom>
          <a:noFill/>
        </p:spPr>
        <p:txBody>
          <a:bodyPr wrap="non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步骤：</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确定</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4</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个近邻像素</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在</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x</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轴进行插值</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在</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y</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轴进行插值</a:t>
            </a:r>
          </a:p>
        </p:txBody>
      </p:sp>
      <p:sp>
        <p:nvSpPr>
          <p:cNvPr id="21" name="文本框 20">
            <a:extLst>
              <a:ext uri="{FF2B5EF4-FFF2-40B4-BE49-F238E27FC236}">
                <a16:creationId xmlns:a16="http://schemas.microsoft.com/office/drawing/2014/main" id="{F1D0170C-C03E-4854-2DA0-47C6282F9720}"/>
              </a:ext>
            </a:extLst>
          </p:cNvPr>
          <p:cNvSpPr txBox="1"/>
          <p:nvPr/>
        </p:nvSpPr>
        <p:spPr>
          <a:xfrm>
            <a:off x="4605980" y="3053892"/>
            <a:ext cx="4472699" cy="923330"/>
          </a:xfrm>
          <a:prstGeom prst="rect">
            <a:avLst/>
          </a:prstGeom>
          <a:noFill/>
        </p:spPr>
        <p:txBody>
          <a:bodyPr wrap="non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左上角蓝色的点计算步骤：</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x</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轴插值结果：</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8-7/5*2=5.20</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3+2/5*2=3.8</a:t>
            </a:r>
          </a:p>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y</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轴插值结果：</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5.2-(5.2-3.8)/5*2=</a:t>
            </a:r>
            <a:r>
              <a:rPr kumimoji="1"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4.64</a:t>
            </a:r>
            <a:endParaRPr kumimoji="1"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6EB7A47C-2B18-EB24-F523-4F253A954493}"/>
              </a:ext>
            </a:extLst>
          </p:cNvPr>
          <p:cNvSpPr txBox="1"/>
          <p:nvPr/>
        </p:nvSpPr>
        <p:spPr>
          <a:xfrm>
            <a:off x="1783426" y="1756176"/>
            <a:ext cx="300082" cy="369332"/>
          </a:xfrm>
          <a:prstGeom prst="rect">
            <a:avLst/>
          </a:prstGeom>
          <a:noFill/>
        </p:spPr>
        <p:txBody>
          <a:bodyPr wrap="none" rtlCol="0">
            <a:spAutoFit/>
          </a:bodyPr>
          <a:lstStyle/>
          <a:p>
            <a:r>
              <a:rPr kumimoji="1" lang="zh-CN" altLang="en-US" dirty="0">
                <a:solidFill>
                  <a:srgbClr val="FF0000"/>
                </a:solidFill>
              </a:rPr>
              <a:t>*</a:t>
            </a:r>
          </a:p>
        </p:txBody>
      </p:sp>
      <p:sp>
        <p:nvSpPr>
          <p:cNvPr id="24" name="文本框 23">
            <a:extLst>
              <a:ext uri="{FF2B5EF4-FFF2-40B4-BE49-F238E27FC236}">
                <a16:creationId xmlns:a16="http://schemas.microsoft.com/office/drawing/2014/main" id="{17715DE6-F47D-179B-02EE-16364E359969}"/>
              </a:ext>
            </a:extLst>
          </p:cNvPr>
          <p:cNvSpPr txBox="1"/>
          <p:nvPr/>
        </p:nvSpPr>
        <p:spPr>
          <a:xfrm>
            <a:off x="1783426" y="2684560"/>
            <a:ext cx="300082" cy="369332"/>
          </a:xfrm>
          <a:prstGeom prst="rect">
            <a:avLst/>
          </a:prstGeom>
          <a:noFill/>
        </p:spPr>
        <p:txBody>
          <a:bodyPr wrap="square" rtlCol="0">
            <a:spAutoFit/>
          </a:bodyPr>
          <a:lstStyle/>
          <a:p>
            <a:r>
              <a:rPr kumimoji="1" lang="zh-CN" altLang="en-US" dirty="0">
                <a:solidFill>
                  <a:srgbClr val="FF0000"/>
                </a:solidFill>
              </a:rPr>
              <a:t>*</a:t>
            </a:r>
          </a:p>
        </p:txBody>
      </p:sp>
      <p:sp>
        <p:nvSpPr>
          <p:cNvPr id="4" name="文本框 3">
            <a:extLst>
              <a:ext uri="{FF2B5EF4-FFF2-40B4-BE49-F238E27FC236}">
                <a16:creationId xmlns:a16="http://schemas.microsoft.com/office/drawing/2014/main" id="{26A83081-9D9B-6F3B-3D42-EF28338D6B7B}"/>
              </a:ext>
            </a:extLst>
          </p:cNvPr>
          <p:cNvSpPr txBox="1"/>
          <p:nvPr/>
        </p:nvSpPr>
        <p:spPr>
          <a:xfrm>
            <a:off x="1590517" y="4274667"/>
            <a:ext cx="1872208" cy="261610"/>
          </a:xfrm>
          <a:prstGeom prst="rect">
            <a:avLst/>
          </a:prstGeom>
          <a:noFill/>
        </p:spPr>
        <p:txBody>
          <a:bodyPr wrap="square">
            <a:spAutoFit/>
          </a:bodyPr>
          <a:lstStyle/>
          <a:p>
            <a:r>
              <a:rPr lang="en" altLang="zh-CN" sz="1100" b="0" dirty="0" err="1">
                <a:solidFill>
                  <a:srgbClr val="000000"/>
                </a:solidFill>
                <a:effectLst/>
                <a:latin typeface="Menlo" panose="020B0609030804020204" pitchFamily="49" charset="0"/>
              </a:rPr>
              <a:t>align_corners</a:t>
            </a:r>
            <a:r>
              <a:rPr lang="en" altLang="zh-CN" sz="1100" b="0" dirty="0">
                <a:solidFill>
                  <a:srgbClr val="000000"/>
                </a:solidFill>
                <a:effectLst/>
                <a:latin typeface="Menlo" panose="020B0609030804020204" pitchFamily="49" charset="0"/>
              </a:rPr>
              <a:t>=</a:t>
            </a:r>
            <a:r>
              <a:rPr lang="en" altLang="zh-CN" sz="1100" dirty="0">
                <a:solidFill>
                  <a:srgbClr val="0000FF"/>
                </a:solidFill>
                <a:latin typeface="Menlo" panose="020B0609030804020204" pitchFamily="49" charset="0"/>
              </a:rPr>
              <a:t>T</a:t>
            </a:r>
            <a:r>
              <a:rPr lang="en" altLang="zh-CN" sz="1100" b="0" dirty="0">
                <a:solidFill>
                  <a:srgbClr val="0000FF"/>
                </a:solidFill>
                <a:effectLst/>
                <a:latin typeface="Menlo" panose="020B0609030804020204" pitchFamily="49" charset="0"/>
              </a:rPr>
              <a:t>rue</a:t>
            </a:r>
            <a:endParaRPr lang="en" altLang="zh-CN" sz="11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820899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50</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50E520A1-9D3B-F41F-A4AD-6C7886A35974}"/>
              </a:ext>
            </a:extLst>
          </p:cNvPr>
          <p:cNvSpPr txBox="1"/>
          <p:nvPr/>
        </p:nvSpPr>
        <p:spPr>
          <a:xfrm>
            <a:off x="277677" y="195486"/>
            <a:ext cx="4572000" cy="576248"/>
          </a:xfrm>
          <a:prstGeom prst="rect">
            <a:avLst/>
          </a:prstGeom>
          <a:noFill/>
        </p:spPr>
        <p:txBody>
          <a:bodyPr wrap="square">
            <a:spAutoFit/>
          </a:body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皮尔逊相关系数的</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性质</a:t>
            </a:r>
          </a:p>
        </p:txBody>
      </p:sp>
      <p:sp>
        <p:nvSpPr>
          <p:cNvPr id="8" name="文本框 7">
            <a:extLst>
              <a:ext uri="{FF2B5EF4-FFF2-40B4-BE49-F238E27FC236}">
                <a16:creationId xmlns:a16="http://schemas.microsoft.com/office/drawing/2014/main" id="{E42554EE-C403-8040-A2BC-FF6CA468CC40}"/>
              </a:ext>
            </a:extLst>
          </p:cNvPr>
          <p:cNvSpPr txBox="1"/>
          <p:nvPr/>
        </p:nvSpPr>
        <p:spPr>
          <a:xfrm>
            <a:off x="614965" y="2188782"/>
            <a:ext cx="479838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使用</a:t>
            </a:r>
            <a:r>
              <a:rPr lang="zh-CN" altLang="en-US" b="1" dirty="0">
                <a:solidFill>
                  <a:srgbClr val="C00000"/>
                </a:solidFill>
                <a:latin typeface="Times New Roman" panose="02020603050405020304" pitchFamily="18" charset="0"/>
                <a:cs typeface="Times New Roman" panose="02020603050405020304" pitchFamily="18" charset="0"/>
              </a:rPr>
              <a:t>原始数据</a:t>
            </a:r>
            <a:r>
              <a:rPr lang="zh-CN" altLang="en-US" dirty="0">
                <a:latin typeface="Times New Roman" panose="02020603050405020304" pitchFamily="18" charset="0"/>
                <a:cs typeface="Times New Roman" panose="02020603050405020304" pitchFamily="18" charset="0"/>
              </a:rPr>
              <a:t>的值进行计算，易受异常值影响</a:t>
            </a:r>
          </a:p>
        </p:txBody>
      </p:sp>
      <p:sp>
        <p:nvSpPr>
          <p:cNvPr id="11" name="文本框 10">
            <a:extLst>
              <a:ext uri="{FF2B5EF4-FFF2-40B4-BE49-F238E27FC236}">
                <a16:creationId xmlns:a16="http://schemas.microsoft.com/office/drawing/2014/main" id="{AB97129A-8241-F346-86F4-795D0D94C9EF}"/>
              </a:ext>
            </a:extLst>
          </p:cNvPr>
          <p:cNvSpPr txBox="1"/>
          <p:nvPr/>
        </p:nvSpPr>
        <p:spPr>
          <a:xfrm>
            <a:off x="614965" y="1551070"/>
            <a:ext cx="5828183" cy="369332"/>
          </a:xfrm>
          <a:prstGeom prst="rect">
            <a:avLst/>
          </a:prstGeom>
          <a:noFill/>
        </p:spPr>
        <p:txBody>
          <a:bodyPr wrap="square">
            <a:spAutoFit/>
          </a:bodyPr>
          <a:lstStyle/>
          <a:p>
            <a:r>
              <a:rPr lang="zh-CN" altLang="en-US" b="0" i="0" dirty="0">
                <a:solidFill>
                  <a:srgbClr val="333333"/>
                </a:solidFill>
                <a:effectLst/>
                <a:latin typeface="Times New Roman" panose="02020603050405020304" pitchFamily="18" charset="0"/>
                <a:cs typeface="Times New Roman" panose="02020603050405020304" pitchFamily="18" charset="0"/>
              </a:rPr>
              <a:t>样本数据点精确的落在直线上</a:t>
            </a:r>
            <a:r>
              <a:rPr lang="zh-CN" altLang="en-US" dirty="0">
                <a:solidFill>
                  <a:srgbClr val="333333"/>
                </a:solidFill>
                <a:latin typeface="Times New Roman" panose="02020603050405020304" pitchFamily="18" charset="0"/>
                <a:cs typeface="Times New Roman" panose="02020603050405020304" pitchFamily="18" charset="0"/>
              </a:rPr>
              <a:t>，</a:t>
            </a:r>
            <a:r>
              <a:rPr lang="zh-CN" altLang="en-US" b="0" i="0" dirty="0">
                <a:solidFill>
                  <a:srgbClr val="333333"/>
                </a:solidFill>
                <a:effectLst/>
                <a:latin typeface="Times New Roman" panose="02020603050405020304" pitchFamily="18" charset="0"/>
                <a:cs typeface="Times New Roman" panose="02020603050405020304" pitchFamily="18" charset="0"/>
              </a:rPr>
              <a:t>则相关系数等于</a:t>
            </a:r>
            <a:r>
              <a:rPr lang="en-US" altLang="zh-CN" b="0" i="0" dirty="0">
                <a:solidFill>
                  <a:srgbClr val="333333"/>
                </a:solidFill>
                <a:effectLst/>
                <a:latin typeface="Times New Roman" panose="02020603050405020304" pitchFamily="18" charset="0"/>
                <a:cs typeface="Times New Roman" panose="02020603050405020304" pitchFamily="18" charset="0"/>
              </a:rPr>
              <a:t>1</a:t>
            </a:r>
            <a:r>
              <a:rPr lang="zh-CN" altLang="en-US" b="0" i="0" dirty="0">
                <a:solidFill>
                  <a:srgbClr val="333333"/>
                </a:solidFill>
                <a:effectLst/>
                <a:latin typeface="Times New Roman" panose="02020603050405020304" pitchFamily="18" charset="0"/>
                <a:cs typeface="Times New Roman" panose="02020603050405020304" pitchFamily="18" charset="0"/>
              </a:rPr>
              <a:t>或</a:t>
            </a:r>
            <a:r>
              <a:rPr lang="en-US" altLang="zh-CN" b="0" i="0" dirty="0">
                <a:solidFill>
                  <a:srgbClr val="333333"/>
                </a:solidFill>
                <a:effectLst/>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2CF1F95E-E83C-0A42-9EE2-0CFCA83D0559}"/>
              </a:ext>
            </a:extLst>
          </p:cNvPr>
          <p:cNvSpPr txBox="1"/>
          <p:nvPr/>
        </p:nvSpPr>
        <p:spPr>
          <a:xfrm>
            <a:off x="616025" y="2879676"/>
            <a:ext cx="4695378" cy="369332"/>
          </a:xfrm>
          <a:prstGeom prst="rect">
            <a:avLst/>
          </a:prstGeom>
          <a:noFill/>
        </p:spPr>
        <p:txBody>
          <a:bodyPr wrap="square">
            <a:spAutoFit/>
          </a:bodyPr>
          <a:lstStyle/>
          <a:p>
            <a:r>
              <a:rPr lang="zh-CN" altLang="en-US" dirty="0">
                <a:solidFill>
                  <a:srgbClr val="333333"/>
                </a:solidFill>
                <a:latin typeface="Times New Roman" panose="02020603050405020304" pitchFamily="18" charset="0"/>
                <a:cs typeface="Times New Roman" panose="02020603050405020304" pitchFamily="18" charset="0"/>
              </a:rPr>
              <a:t>对称性</a:t>
            </a:r>
            <a:endParaRPr lang="zh-CN" altLang="en-US"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26F82C8F-B85A-7446-8274-1936C1C8D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979" y="2879676"/>
            <a:ext cx="2438400" cy="342900"/>
          </a:xfrm>
          <a:prstGeom prst="rect">
            <a:avLst/>
          </a:prstGeom>
        </p:spPr>
      </p:pic>
      <p:sp>
        <p:nvSpPr>
          <p:cNvPr id="19" name="Rectangle 5">
            <a:extLst>
              <a:ext uri="{FF2B5EF4-FFF2-40B4-BE49-F238E27FC236}">
                <a16:creationId xmlns:a16="http://schemas.microsoft.com/office/drawing/2014/main" id="{9DA29799-4C7F-524D-B53E-AC3787FF02BB}"/>
              </a:ext>
            </a:extLst>
          </p:cNvPr>
          <p:cNvSpPr>
            <a:spLocks noChangeArrowheads="1"/>
          </p:cNvSpPr>
          <p:nvPr/>
        </p:nvSpPr>
        <p:spPr bwMode="auto">
          <a:xfrm flipV="1">
            <a:off x="2055689" y="106338"/>
            <a:ext cx="76408350" cy="1585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698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我们如果把</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移动到</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和把Y移动到</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，并不会改变两个变量的相关系数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 name="文本框 23">
            <a:extLst>
              <a:ext uri="{FF2B5EF4-FFF2-40B4-BE49-F238E27FC236}">
                <a16:creationId xmlns:a16="http://schemas.microsoft.com/office/drawing/2014/main" id="{C10738E3-755E-E34F-891B-68B29A80BCFD}"/>
              </a:ext>
            </a:extLst>
          </p:cNvPr>
          <p:cNvSpPr txBox="1"/>
          <p:nvPr/>
        </p:nvSpPr>
        <p:spPr>
          <a:xfrm>
            <a:off x="614965" y="3570570"/>
            <a:ext cx="7773459"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把</a:t>
            </a:r>
            <a:r>
              <a:rPr lang="en-US" altLang="zh-CN"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移动到</a:t>
            </a:r>
            <a:r>
              <a:rPr lang="en-US" altLang="zh-CN" i="1" dirty="0" err="1">
                <a:latin typeface="Times New Roman" panose="02020603050405020304" pitchFamily="18" charset="0"/>
                <a:cs typeface="Times New Roman" panose="02020603050405020304" pitchFamily="18" charset="0"/>
              </a:rPr>
              <a:t>a+bX</a:t>
            </a:r>
            <a:r>
              <a:rPr lang="zh-CN" altLang="en-US" dirty="0">
                <a:latin typeface="Times New Roman" panose="02020603050405020304" pitchFamily="18" charset="0"/>
                <a:cs typeface="Times New Roman" panose="02020603050405020304" pitchFamily="18" charset="0"/>
              </a:rPr>
              <a:t>和把</a:t>
            </a:r>
            <a:r>
              <a:rPr lang="zh-CN" altLang="en-US"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移动到</a:t>
            </a:r>
            <a:r>
              <a:rPr lang="en-US" altLang="zh-CN" i="1" dirty="0" err="1">
                <a:latin typeface="Times New Roman" panose="02020603050405020304" pitchFamily="18" charset="0"/>
                <a:cs typeface="Times New Roman" panose="02020603050405020304" pitchFamily="18" charset="0"/>
              </a:rPr>
              <a:t>c+dY</a:t>
            </a:r>
            <a:r>
              <a:rPr lang="zh-CN" altLang="en-US" dirty="0">
                <a:latin typeface="Times New Roman" panose="02020603050405020304" pitchFamily="18" charset="0"/>
                <a:cs typeface="Times New Roman" panose="02020603050405020304" pitchFamily="18" charset="0"/>
              </a:rPr>
              <a:t>，并不会改变两个变量的相关系数绝对值</a:t>
            </a:r>
          </a:p>
        </p:txBody>
      </p:sp>
    </p:spTree>
    <p:extLst>
      <p:ext uri="{BB962C8B-B14F-4D97-AF65-F5344CB8AC3E}">
        <p14:creationId xmlns:p14="http://schemas.microsoft.com/office/powerpoint/2010/main" val="363657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51</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5" name="文本框 4">
            <a:extLst>
              <a:ext uri="{FF2B5EF4-FFF2-40B4-BE49-F238E27FC236}">
                <a16:creationId xmlns:a16="http://schemas.microsoft.com/office/drawing/2014/main" id="{50E520A1-9D3B-F41F-A4AD-6C7886A35974}"/>
              </a:ext>
            </a:extLst>
          </p:cNvPr>
          <p:cNvSpPr txBox="1"/>
          <p:nvPr/>
        </p:nvSpPr>
        <p:spPr>
          <a:xfrm>
            <a:off x="277677" y="195486"/>
            <a:ext cx="4572000" cy="576248"/>
          </a:xfrm>
          <a:prstGeom prst="rect">
            <a:avLst/>
          </a:prstGeom>
          <a:noFill/>
        </p:spPr>
        <p:txBody>
          <a:bodyPr wrap="square">
            <a:spAutoFit/>
          </a:body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皮尔逊相关系数</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的性质</a:t>
            </a:r>
          </a:p>
        </p:txBody>
      </p:sp>
      <p:pic>
        <p:nvPicPr>
          <p:cNvPr id="55300" name="Picture 4">
            <a:extLst>
              <a:ext uri="{FF2B5EF4-FFF2-40B4-BE49-F238E27FC236}">
                <a16:creationId xmlns:a16="http://schemas.microsoft.com/office/drawing/2014/main" id="{FEA4D80C-CA38-FA44-AD2A-CA668A98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456" y="1010442"/>
            <a:ext cx="7104442" cy="325028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CC067B9-3FF2-CC44-AF00-98D2383646CF}"/>
              </a:ext>
            </a:extLst>
          </p:cNvPr>
          <p:cNvSpPr txBox="1"/>
          <p:nvPr/>
        </p:nvSpPr>
        <p:spPr>
          <a:xfrm>
            <a:off x="2854915" y="4397932"/>
            <a:ext cx="3989523" cy="369332"/>
          </a:xfrm>
          <a:prstGeom prst="rect">
            <a:avLst/>
          </a:prstGeom>
          <a:noFill/>
        </p:spPr>
        <p:txBody>
          <a:bodyPr wrap="square">
            <a:spAutoFit/>
          </a:bodyPr>
          <a:lstStyle/>
          <a:p>
            <a:r>
              <a:rPr lang="zh-CN" altLang="en-US" b="0" i="0" dirty="0">
                <a:solidFill>
                  <a:srgbClr val="C00000"/>
                </a:solidFill>
                <a:effectLst/>
                <a:latin typeface="Times New Roman" panose="02020603050405020304" pitchFamily="18" charset="0"/>
                <a:cs typeface="Times New Roman" panose="02020603050405020304" pitchFamily="18" charset="0"/>
              </a:rPr>
              <a:t>度量两个变量</a:t>
            </a:r>
            <a:r>
              <a:rPr lang="en" altLang="zh-CN" b="0" i="0" dirty="0">
                <a:solidFill>
                  <a:srgbClr val="C00000"/>
                </a:solidFill>
                <a:effectLst/>
                <a:latin typeface="Times New Roman" panose="02020603050405020304" pitchFamily="18" charset="0"/>
                <a:cs typeface="Times New Roman" panose="02020603050405020304" pitchFamily="18" charset="0"/>
              </a:rPr>
              <a:t>X</a:t>
            </a:r>
            <a:r>
              <a:rPr lang="zh-CN" altLang="en-US" b="0" i="0" dirty="0">
                <a:solidFill>
                  <a:srgbClr val="C00000"/>
                </a:solidFill>
                <a:effectLst/>
                <a:latin typeface="Times New Roman" panose="02020603050405020304" pitchFamily="18" charset="0"/>
                <a:cs typeface="Times New Roman" panose="02020603050405020304" pitchFamily="18" charset="0"/>
              </a:rPr>
              <a:t>和</a:t>
            </a:r>
            <a:r>
              <a:rPr lang="en" altLang="zh-CN" b="0" i="0" dirty="0">
                <a:solidFill>
                  <a:srgbClr val="C00000"/>
                </a:solidFill>
                <a:effectLst/>
                <a:latin typeface="Times New Roman" panose="02020603050405020304" pitchFamily="18" charset="0"/>
                <a:cs typeface="Times New Roman" panose="02020603050405020304" pitchFamily="18" charset="0"/>
              </a:rPr>
              <a:t>Y</a:t>
            </a:r>
            <a:r>
              <a:rPr lang="zh-CN" altLang="en-US" b="0" i="0" dirty="0">
                <a:solidFill>
                  <a:srgbClr val="C00000"/>
                </a:solidFill>
                <a:effectLst/>
                <a:latin typeface="Times New Roman" panose="02020603050405020304" pitchFamily="18" charset="0"/>
                <a:cs typeface="Times New Roman" panose="02020603050405020304" pitchFamily="18" charset="0"/>
              </a:rPr>
              <a:t>之间的线性相关性</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7DEF549-853B-3A40-82FB-4FCEC2A3791D}"/>
              </a:ext>
            </a:extLst>
          </p:cNvPr>
          <p:cNvSpPr txBox="1"/>
          <p:nvPr/>
        </p:nvSpPr>
        <p:spPr>
          <a:xfrm>
            <a:off x="4644008" y="1968776"/>
            <a:ext cx="620683" cy="369332"/>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NaN</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1462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52</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5" name="文本框 4">
            <a:extLst>
              <a:ext uri="{FF2B5EF4-FFF2-40B4-BE49-F238E27FC236}">
                <a16:creationId xmlns:a16="http://schemas.microsoft.com/office/drawing/2014/main" id="{50E520A1-9D3B-F41F-A4AD-6C7886A35974}"/>
              </a:ext>
            </a:extLst>
          </p:cNvPr>
          <p:cNvSpPr txBox="1"/>
          <p:nvPr/>
        </p:nvSpPr>
        <p:spPr>
          <a:xfrm>
            <a:off x="277677" y="195486"/>
            <a:ext cx="4572000" cy="576248"/>
          </a:xfrm>
          <a:prstGeom prst="rect">
            <a:avLst/>
          </a:prstGeom>
          <a:noFill/>
        </p:spPr>
        <p:txBody>
          <a:bodyPr wrap="square">
            <a:spAutoFit/>
          </a:bodyPr>
          <a:lstStyle/>
          <a:p>
            <a:pPr algn="just">
              <a:lnSpc>
                <a:spcPct val="150000"/>
              </a:lnSpc>
              <a:buClr>
                <a:schemeClr val="accent1"/>
              </a:buClr>
              <a:buSzPct val="80000"/>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Matlab</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代码</a:t>
            </a:r>
          </a:p>
        </p:txBody>
      </p:sp>
      <p:sp>
        <p:nvSpPr>
          <p:cNvPr id="6" name="文本框 5">
            <a:extLst>
              <a:ext uri="{FF2B5EF4-FFF2-40B4-BE49-F238E27FC236}">
                <a16:creationId xmlns:a16="http://schemas.microsoft.com/office/drawing/2014/main" id="{1E8703EC-F690-0C4E-B0B7-2FAF71E09E23}"/>
              </a:ext>
            </a:extLst>
          </p:cNvPr>
          <p:cNvSpPr txBox="1"/>
          <p:nvPr/>
        </p:nvSpPr>
        <p:spPr>
          <a:xfrm>
            <a:off x="1609317" y="871541"/>
            <a:ext cx="6480720" cy="1200329"/>
          </a:xfrm>
          <a:prstGeom prst="rect">
            <a:avLst/>
          </a:prstGeom>
          <a:noFill/>
        </p:spPr>
        <p:txBody>
          <a:bodyPr wrap="square">
            <a:spAutoFit/>
          </a:bodyPr>
          <a:lstStyle/>
          <a:p>
            <a:r>
              <a:rPr lang="en" altLang="zh-CN" b="0" i="0" dirty="0">
                <a:effectLst/>
                <a:latin typeface="Menlo" panose="020B0609030804020204" pitchFamily="49" charset="0"/>
              </a:rPr>
              <a:t>x = [1, 2, 3, 5, 8];</a:t>
            </a:r>
          </a:p>
          <a:p>
            <a:r>
              <a:rPr lang="en" altLang="zh-CN" b="0" i="0" dirty="0">
                <a:effectLst/>
                <a:latin typeface="Menlo" panose="020B0609030804020204" pitchFamily="49" charset="0"/>
              </a:rPr>
              <a:t>y = [0.11, 0.12, 0.13, 0.15, 0.18];</a:t>
            </a:r>
          </a:p>
          <a:p>
            <a:r>
              <a:rPr lang="en" altLang="zh-CN" b="0" i="0" dirty="0">
                <a:effectLst/>
                <a:latin typeface="Menlo" panose="020B0609030804020204" pitchFamily="49" charset="0"/>
              </a:rPr>
              <a:t>R = </a:t>
            </a:r>
            <a:r>
              <a:rPr lang="en" altLang="zh-CN" b="0" i="0" dirty="0" err="1">
                <a:effectLst/>
                <a:latin typeface="Menlo" panose="020B0609030804020204" pitchFamily="49" charset="0"/>
              </a:rPr>
              <a:t>corr</a:t>
            </a:r>
            <a:r>
              <a:rPr lang="en" altLang="zh-CN" b="0" i="0" dirty="0">
                <a:effectLst/>
                <a:latin typeface="Menlo" panose="020B0609030804020204" pitchFamily="49" charset="0"/>
              </a:rPr>
              <a:t>(x', y', </a:t>
            </a:r>
            <a:r>
              <a:rPr lang="en" altLang="zh-CN" b="0" i="0" dirty="0">
                <a:solidFill>
                  <a:srgbClr val="A709F5"/>
                </a:solidFill>
                <a:effectLst/>
                <a:latin typeface="Menlo" panose="020B0609030804020204" pitchFamily="49" charset="0"/>
              </a:rPr>
              <a:t>'Type'</a:t>
            </a:r>
            <a:r>
              <a:rPr lang="en" altLang="zh-CN" b="0" i="0" dirty="0">
                <a:effectLst/>
                <a:latin typeface="Menlo" panose="020B0609030804020204" pitchFamily="49" charset="0"/>
              </a:rPr>
              <a:t>, </a:t>
            </a:r>
            <a:r>
              <a:rPr lang="en" altLang="zh-CN" b="0" i="0" dirty="0">
                <a:solidFill>
                  <a:srgbClr val="A709F5"/>
                </a:solidFill>
                <a:effectLst/>
                <a:latin typeface="Menlo" panose="020B0609030804020204" pitchFamily="49" charset="0"/>
              </a:rPr>
              <a:t>'Pearson'</a:t>
            </a:r>
            <a:r>
              <a:rPr lang="en" altLang="zh-CN" b="0" i="0" dirty="0">
                <a:effectLst/>
                <a:latin typeface="Menlo" panose="020B0609030804020204" pitchFamily="49" charset="0"/>
              </a:rPr>
              <a:t>);</a:t>
            </a:r>
          </a:p>
          <a:p>
            <a:r>
              <a:rPr lang="en" altLang="zh-CN" b="0" i="0" dirty="0" err="1">
                <a:effectLst/>
                <a:latin typeface="Menlo" panose="020B0609030804020204" pitchFamily="49" charset="0"/>
              </a:rPr>
              <a:t>disp</a:t>
            </a:r>
            <a:r>
              <a:rPr lang="en" altLang="zh-CN" b="0" i="0" dirty="0">
                <a:effectLst/>
                <a:latin typeface="Menlo" panose="020B0609030804020204" pitchFamily="49" charset="0"/>
              </a:rPr>
              <a:t>(R);</a:t>
            </a:r>
          </a:p>
        </p:txBody>
      </p:sp>
      <p:sp>
        <p:nvSpPr>
          <p:cNvPr id="3" name="文本框 2">
            <a:extLst>
              <a:ext uri="{FF2B5EF4-FFF2-40B4-BE49-F238E27FC236}">
                <a16:creationId xmlns:a16="http://schemas.microsoft.com/office/drawing/2014/main" id="{7F948587-025D-4844-9F58-9711F3131CBC}"/>
              </a:ext>
            </a:extLst>
          </p:cNvPr>
          <p:cNvSpPr txBox="1"/>
          <p:nvPr/>
        </p:nvSpPr>
        <p:spPr>
          <a:xfrm>
            <a:off x="4044027" y="1987011"/>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9" name="文本框 8">
            <a:extLst>
              <a:ext uri="{FF2B5EF4-FFF2-40B4-BE49-F238E27FC236}">
                <a16:creationId xmlns:a16="http://schemas.microsoft.com/office/drawing/2014/main" id="{2207853A-18C1-5E49-8986-1C242D06F6D1}"/>
              </a:ext>
            </a:extLst>
          </p:cNvPr>
          <p:cNvSpPr txBox="1"/>
          <p:nvPr/>
        </p:nvSpPr>
        <p:spPr>
          <a:xfrm>
            <a:off x="119579" y="2787158"/>
            <a:ext cx="4380413" cy="1477328"/>
          </a:xfrm>
          <a:prstGeom prst="rect">
            <a:avLst/>
          </a:prstGeom>
          <a:noFill/>
        </p:spPr>
        <p:txBody>
          <a:bodyPr wrap="square">
            <a:spAutoFit/>
          </a:bodyPr>
          <a:lstStyle/>
          <a:p>
            <a:r>
              <a:rPr lang="en" altLang="zh-CN" b="0" i="0" dirty="0">
                <a:effectLst/>
                <a:latin typeface="Menlo" panose="020B0609030804020204" pitchFamily="49" charset="0"/>
              </a:rPr>
              <a:t>x = </a:t>
            </a:r>
            <a:r>
              <a:rPr lang="en" altLang="zh-CN" b="0" i="0" dirty="0" err="1">
                <a:effectLst/>
                <a:latin typeface="Menlo" panose="020B0609030804020204" pitchFamily="49" charset="0"/>
              </a:rPr>
              <a:t>randn</a:t>
            </a:r>
            <a:r>
              <a:rPr lang="en" altLang="zh-CN" b="0" i="0" dirty="0">
                <a:effectLst/>
                <a:latin typeface="Menlo" panose="020B0609030804020204" pitchFamily="49" charset="0"/>
              </a:rPr>
              <a:t>(10000,1);</a:t>
            </a:r>
          </a:p>
          <a:p>
            <a:r>
              <a:rPr lang="en" altLang="zh-CN" b="0" i="0" dirty="0">
                <a:effectLst/>
                <a:latin typeface="Menlo" panose="020B0609030804020204" pitchFamily="49" charset="0"/>
              </a:rPr>
              <a:t>y = </a:t>
            </a:r>
            <a:r>
              <a:rPr lang="en" altLang="zh-CN" b="0" i="0" dirty="0" err="1">
                <a:effectLst/>
                <a:latin typeface="Menlo" panose="020B0609030804020204" pitchFamily="49" charset="0"/>
              </a:rPr>
              <a:t>randn</a:t>
            </a:r>
            <a:r>
              <a:rPr lang="en" altLang="zh-CN" b="0" i="0" dirty="0">
                <a:effectLst/>
                <a:latin typeface="Menlo" panose="020B0609030804020204" pitchFamily="49" charset="0"/>
              </a:rPr>
              <a:t>(10000,1);</a:t>
            </a:r>
          </a:p>
          <a:p>
            <a:r>
              <a:rPr lang="en" altLang="zh-CN" b="0" i="0" dirty="0">
                <a:effectLst/>
                <a:latin typeface="Menlo" panose="020B0609030804020204" pitchFamily="49" charset="0"/>
              </a:rPr>
              <a:t>R = </a:t>
            </a:r>
            <a:r>
              <a:rPr lang="en" altLang="zh-CN" b="0" i="0" dirty="0" err="1">
                <a:effectLst/>
                <a:latin typeface="Menlo" panose="020B0609030804020204" pitchFamily="49" charset="0"/>
              </a:rPr>
              <a:t>corr</a:t>
            </a:r>
            <a:r>
              <a:rPr lang="en" altLang="zh-CN" b="0" i="0" dirty="0">
                <a:effectLst/>
                <a:latin typeface="Menlo" panose="020B0609030804020204" pitchFamily="49" charset="0"/>
              </a:rPr>
              <a:t>(y, x, </a:t>
            </a:r>
            <a:r>
              <a:rPr lang="en" altLang="zh-CN" b="0" i="0" dirty="0">
                <a:solidFill>
                  <a:srgbClr val="A709F5"/>
                </a:solidFill>
                <a:effectLst/>
                <a:latin typeface="Menlo" panose="020B0609030804020204" pitchFamily="49" charset="0"/>
              </a:rPr>
              <a:t>'Type'</a:t>
            </a:r>
            <a:r>
              <a:rPr lang="en" altLang="zh-CN" b="0" i="0" dirty="0">
                <a:effectLst/>
                <a:latin typeface="Menlo" panose="020B0609030804020204" pitchFamily="49" charset="0"/>
              </a:rPr>
              <a:t>, </a:t>
            </a:r>
            <a:r>
              <a:rPr lang="en" altLang="zh-CN" b="0" i="0" dirty="0">
                <a:solidFill>
                  <a:srgbClr val="A709F5"/>
                </a:solidFill>
                <a:effectLst/>
                <a:latin typeface="Menlo" panose="020B0609030804020204" pitchFamily="49" charset="0"/>
              </a:rPr>
              <a:t>'Pearson'</a:t>
            </a:r>
            <a:r>
              <a:rPr lang="en" altLang="zh-CN" b="0" i="0" dirty="0">
                <a:effectLst/>
                <a:latin typeface="Menlo" panose="020B0609030804020204" pitchFamily="49" charset="0"/>
              </a:rPr>
              <a:t>);</a:t>
            </a:r>
          </a:p>
          <a:p>
            <a:r>
              <a:rPr lang="en" altLang="zh-CN" b="0" i="0" dirty="0" err="1">
                <a:effectLst/>
                <a:latin typeface="Menlo" panose="020B0609030804020204" pitchFamily="49" charset="0"/>
              </a:rPr>
              <a:t>disp</a:t>
            </a:r>
            <a:r>
              <a:rPr lang="en" altLang="zh-CN" b="0" i="0" dirty="0">
                <a:effectLst/>
                <a:latin typeface="Menlo" panose="020B0609030804020204" pitchFamily="49" charset="0"/>
              </a:rPr>
              <a:t>(R);</a:t>
            </a:r>
          </a:p>
        </p:txBody>
      </p:sp>
      <p:sp>
        <p:nvSpPr>
          <p:cNvPr id="8" name="文本框 7">
            <a:extLst>
              <a:ext uri="{FF2B5EF4-FFF2-40B4-BE49-F238E27FC236}">
                <a16:creationId xmlns:a16="http://schemas.microsoft.com/office/drawing/2014/main" id="{171ADFA4-78C4-5F40-A493-C59AFAE022C4}"/>
              </a:ext>
            </a:extLst>
          </p:cNvPr>
          <p:cNvSpPr txBox="1"/>
          <p:nvPr/>
        </p:nvSpPr>
        <p:spPr>
          <a:xfrm>
            <a:off x="1458474" y="4397932"/>
            <a:ext cx="827471" cy="369332"/>
          </a:xfrm>
          <a:prstGeom prst="rect">
            <a:avLst/>
          </a:prstGeom>
          <a:noFill/>
        </p:spPr>
        <p:txBody>
          <a:bodyPr wrap="none" rtlCol="0">
            <a:spAutoFit/>
          </a:bodyPr>
          <a:lstStyle/>
          <a:p>
            <a:r>
              <a:rPr kumimoji="1" lang="en-US" altLang="zh-CN" dirty="0"/>
              <a:t>0.0012</a:t>
            </a:r>
            <a:endParaRPr kumimoji="1" lang="zh-CN" altLang="en-US" dirty="0"/>
          </a:p>
        </p:txBody>
      </p:sp>
      <p:sp>
        <p:nvSpPr>
          <p:cNvPr id="11" name="文本框 10">
            <a:extLst>
              <a:ext uri="{FF2B5EF4-FFF2-40B4-BE49-F238E27FC236}">
                <a16:creationId xmlns:a16="http://schemas.microsoft.com/office/drawing/2014/main" id="{7E1F796D-BAA8-514E-9B96-0619BC3B0259}"/>
              </a:ext>
            </a:extLst>
          </p:cNvPr>
          <p:cNvSpPr txBox="1"/>
          <p:nvPr/>
        </p:nvSpPr>
        <p:spPr>
          <a:xfrm>
            <a:off x="4855911" y="2728464"/>
            <a:ext cx="4380413" cy="1477328"/>
          </a:xfrm>
          <a:prstGeom prst="rect">
            <a:avLst/>
          </a:prstGeom>
          <a:noFill/>
        </p:spPr>
        <p:txBody>
          <a:bodyPr wrap="square">
            <a:spAutoFit/>
          </a:bodyPr>
          <a:lstStyle/>
          <a:p>
            <a:r>
              <a:rPr lang="en" altLang="zh-CN" b="0" i="0" dirty="0">
                <a:effectLst/>
                <a:latin typeface="Menlo" panose="020B0609030804020204" pitchFamily="49" charset="0"/>
              </a:rPr>
              <a:t>x = </a:t>
            </a:r>
            <a:r>
              <a:rPr lang="en" altLang="zh-CN" b="0" i="0" dirty="0" err="1">
                <a:effectLst/>
                <a:latin typeface="Menlo" panose="020B0609030804020204" pitchFamily="49" charset="0"/>
              </a:rPr>
              <a:t>randn</a:t>
            </a:r>
            <a:r>
              <a:rPr lang="en" altLang="zh-CN" b="0" i="0" dirty="0">
                <a:effectLst/>
                <a:latin typeface="Menlo" panose="020B0609030804020204" pitchFamily="49" charset="0"/>
              </a:rPr>
              <a:t>(10000,1);</a:t>
            </a:r>
          </a:p>
          <a:p>
            <a:r>
              <a:rPr lang="en" altLang="zh-CN" b="0" i="0" dirty="0">
                <a:effectLst/>
                <a:latin typeface="Menlo" panose="020B0609030804020204" pitchFamily="49" charset="0"/>
              </a:rPr>
              <a:t>y = -0.000001*x+1000;</a:t>
            </a:r>
          </a:p>
          <a:p>
            <a:r>
              <a:rPr lang="en" altLang="zh-CN" b="0" i="0" dirty="0">
                <a:effectLst/>
                <a:latin typeface="Menlo" panose="020B0609030804020204" pitchFamily="49" charset="0"/>
              </a:rPr>
              <a:t>R = </a:t>
            </a:r>
            <a:r>
              <a:rPr lang="en" altLang="zh-CN" b="0" i="0" dirty="0" err="1">
                <a:effectLst/>
                <a:latin typeface="Menlo" panose="020B0609030804020204" pitchFamily="49" charset="0"/>
              </a:rPr>
              <a:t>corr</a:t>
            </a:r>
            <a:r>
              <a:rPr lang="en" altLang="zh-CN" b="0" i="0" dirty="0">
                <a:effectLst/>
                <a:latin typeface="Menlo" panose="020B0609030804020204" pitchFamily="49" charset="0"/>
              </a:rPr>
              <a:t>(x, </a:t>
            </a:r>
            <a:r>
              <a:rPr lang="en" altLang="zh-CN" dirty="0">
                <a:latin typeface="Menlo" panose="020B0609030804020204" pitchFamily="49" charset="0"/>
              </a:rPr>
              <a:t>y</a:t>
            </a:r>
            <a:r>
              <a:rPr lang="en" altLang="zh-CN" b="0" i="0" dirty="0">
                <a:effectLst/>
                <a:latin typeface="Menlo" panose="020B0609030804020204" pitchFamily="49" charset="0"/>
              </a:rPr>
              <a:t>, </a:t>
            </a:r>
            <a:r>
              <a:rPr lang="en" altLang="zh-CN" b="0" i="0" dirty="0">
                <a:solidFill>
                  <a:srgbClr val="A709F5"/>
                </a:solidFill>
                <a:effectLst/>
                <a:latin typeface="Menlo" panose="020B0609030804020204" pitchFamily="49" charset="0"/>
              </a:rPr>
              <a:t>'Type'</a:t>
            </a:r>
            <a:r>
              <a:rPr lang="en" altLang="zh-CN" b="0" i="0" dirty="0">
                <a:effectLst/>
                <a:latin typeface="Menlo" panose="020B0609030804020204" pitchFamily="49" charset="0"/>
              </a:rPr>
              <a:t>, </a:t>
            </a:r>
            <a:r>
              <a:rPr lang="en" altLang="zh-CN" b="0" i="0" dirty="0">
                <a:solidFill>
                  <a:srgbClr val="A709F5"/>
                </a:solidFill>
                <a:effectLst/>
                <a:latin typeface="Menlo" panose="020B0609030804020204" pitchFamily="49" charset="0"/>
              </a:rPr>
              <a:t>'Pearson'</a:t>
            </a:r>
            <a:r>
              <a:rPr lang="en" altLang="zh-CN" b="0" i="0" dirty="0">
                <a:effectLst/>
                <a:latin typeface="Menlo" panose="020B0609030804020204" pitchFamily="49" charset="0"/>
              </a:rPr>
              <a:t>);</a:t>
            </a:r>
          </a:p>
          <a:p>
            <a:r>
              <a:rPr lang="en" altLang="zh-CN" b="0" i="0" dirty="0" err="1">
                <a:effectLst/>
                <a:latin typeface="Menlo" panose="020B0609030804020204" pitchFamily="49" charset="0"/>
              </a:rPr>
              <a:t>disp</a:t>
            </a:r>
            <a:r>
              <a:rPr lang="en" altLang="zh-CN" b="0" i="0" dirty="0">
                <a:effectLst/>
                <a:latin typeface="Menlo" panose="020B0609030804020204" pitchFamily="49" charset="0"/>
              </a:rPr>
              <a:t>(R);</a:t>
            </a:r>
          </a:p>
        </p:txBody>
      </p:sp>
      <p:sp>
        <p:nvSpPr>
          <p:cNvPr id="12" name="文本框 11">
            <a:extLst>
              <a:ext uri="{FF2B5EF4-FFF2-40B4-BE49-F238E27FC236}">
                <a16:creationId xmlns:a16="http://schemas.microsoft.com/office/drawing/2014/main" id="{ACDD8A1B-E57D-CC42-BCAB-99EE21F179EE}"/>
              </a:ext>
            </a:extLst>
          </p:cNvPr>
          <p:cNvSpPr txBox="1"/>
          <p:nvPr/>
        </p:nvSpPr>
        <p:spPr>
          <a:xfrm>
            <a:off x="6402357" y="4325812"/>
            <a:ext cx="372218" cy="369332"/>
          </a:xfrm>
          <a:prstGeom prst="rect">
            <a:avLst/>
          </a:prstGeom>
          <a:noFill/>
        </p:spPr>
        <p:txBody>
          <a:bodyPr wrap="none" rtlCol="0">
            <a:spAutoFit/>
          </a:bodyPr>
          <a:lstStyle/>
          <a:p>
            <a:r>
              <a:rPr kumimoji="1" lang="en-US" altLang="zh-CN" dirty="0"/>
              <a:t>-1</a:t>
            </a:r>
            <a:endParaRPr kumimoji="1" lang="zh-CN" altLang="en-US" dirty="0"/>
          </a:p>
        </p:txBody>
      </p:sp>
    </p:spTree>
    <p:extLst>
      <p:ext uri="{BB962C8B-B14F-4D97-AF65-F5344CB8AC3E}">
        <p14:creationId xmlns:p14="http://schemas.microsoft.com/office/powerpoint/2010/main" val="157875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1"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53</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2" name="Text Box 29">
            <a:extLst>
              <a:ext uri="{FF2B5EF4-FFF2-40B4-BE49-F238E27FC236}">
                <a16:creationId xmlns:a16="http://schemas.microsoft.com/office/drawing/2014/main" id="{DBE25B93-D1FA-5135-1177-406E708495FF}"/>
              </a:ext>
            </a:extLst>
          </p:cNvPr>
          <p:cNvSpPr txBox="1">
            <a:spLocks noChangeArrowheads="1"/>
          </p:cNvSpPr>
          <p:nvPr/>
        </p:nvSpPr>
        <p:spPr bwMode="auto">
          <a:xfrm>
            <a:off x="308670" y="830187"/>
            <a:ext cx="8378130" cy="1418915"/>
          </a:xfrm>
          <a:prstGeom prst="rect">
            <a:avLst/>
          </a:prstGeom>
          <a:noFill/>
          <a:ln w="12700">
            <a:noFill/>
            <a:miter lim="800000"/>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17961" dir="2700000" algn="ctr" rotWithShape="0">
                    <a:srgbClr val="5490A8"/>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spcBef>
                <a:spcPct val="50000"/>
              </a:spcBef>
            </a:pPr>
            <a:r>
              <a:rPr kumimoji="1" lang="zh-CN" altLang="en-US" sz="2000" dirty="0">
                <a:latin typeface="Times New Roman" panose="02020603050405020304" pitchFamily="18" charset="0"/>
              </a:rPr>
              <a:t>在研究我国人均消费水平的问题中，把全国人均消费额记为</a:t>
            </a:r>
            <a:r>
              <a:rPr kumimoji="1" lang="en-US" altLang="zh-CN" sz="2000" i="1" dirty="0">
                <a:latin typeface="Times New Roman" panose="02020603050405020304" pitchFamily="18" charset="0"/>
              </a:rPr>
              <a:t>y</a:t>
            </a:r>
            <a:r>
              <a:rPr kumimoji="1" lang="zh-CN" altLang="en-US" sz="2000" dirty="0">
                <a:latin typeface="Times New Roman" panose="02020603050405020304" pitchFamily="18" charset="0"/>
              </a:rPr>
              <a:t>，把人均国民收入记为</a:t>
            </a:r>
            <a:r>
              <a:rPr kumimoji="1" lang="en-US" altLang="zh-CN" sz="2000" i="1" dirty="0">
                <a:latin typeface="Times New Roman" panose="02020603050405020304" pitchFamily="18" charset="0"/>
              </a:rPr>
              <a:t>x</a:t>
            </a:r>
            <a:r>
              <a:rPr kumimoji="1" lang="zh-CN" altLang="en-US" sz="2000" dirty="0">
                <a:latin typeface="Times New Roman" panose="02020603050405020304" pitchFamily="18" charset="0"/>
              </a:rPr>
              <a:t>。我们收集到</a:t>
            </a:r>
            <a:r>
              <a:rPr kumimoji="1" lang="en-US" altLang="zh-CN" sz="2000" dirty="0">
                <a:latin typeface="Times New Roman" panose="02020603050405020304" pitchFamily="18" charset="0"/>
              </a:rPr>
              <a:t>1981</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1993</a:t>
            </a:r>
            <a:r>
              <a:rPr kumimoji="1" lang="zh-CN" altLang="en-US" sz="2000" dirty="0">
                <a:latin typeface="Times New Roman" panose="02020603050405020304" pitchFamily="18" charset="0"/>
              </a:rPr>
              <a:t>年的样本数据</a:t>
            </a:r>
            <a:r>
              <a:rPr kumimoji="1" lang="en-US" altLang="zh-CN" sz="2000" dirty="0">
                <a:latin typeface="Times New Roman" panose="02020603050405020304" pitchFamily="18" charset="0"/>
              </a:rPr>
              <a:t>(</a:t>
            </a:r>
            <a:r>
              <a:rPr kumimoji="1" lang="en-US" altLang="zh-CN" sz="2000" i="1" dirty="0">
                <a:latin typeface="Times New Roman" panose="02020603050405020304" pitchFamily="18" charset="0"/>
              </a:rPr>
              <a:t>x</a:t>
            </a:r>
            <a:r>
              <a:rPr kumimoji="1" lang="en-US" altLang="zh-CN" sz="2000" baseline="-25000" dirty="0">
                <a:latin typeface="Times New Roman" panose="02020603050405020304" pitchFamily="18" charset="0"/>
              </a:rPr>
              <a:t>i</a:t>
            </a:r>
            <a:r>
              <a:rPr kumimoji="1" lang="zh-CN" altLang="en-US" sz="2000" dirty="0">
                <a:latin typeface="Times New Roman" panose="02020603050405020304" pitchFamily="18" charset="0"/>
              </a:rPr>
              <a:t>，</a:t>
            </a:r>
            <a:r>
              <a:rPr kumimoji="1" lang="en-US" altLang="zh-CN" sz="2000" i="1" dirty="0" err="1">
                <a:latin typeface="Times New Roman" panose="02020603050405020304" pitchFamily="18" charset="0"/>
              </a:rPr>
              <a:t>y</a:t>
            </a:r>
            <a:r>
              <a:rPr kumimoji="1" lang="en-US" altLang="zh-CN" sz="2000" baseline="-25000" dirty="0" err="1">
                <a:latin typeface="Times New Roman" panose="02020603050405020304" pitchFamily="18" charset="0"/>
              </a:rPr>
              <a:t>i</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a:t>
            </a:r>
            <a:r>
              <a:rPr kumimoji="1" lang="en-US" altLang="zh-CN" sz="2000" i="1" dirty="0" err="1">
                <a:latin typeface="Times New Roman" panose="02020603050405020304" pitchFamily="18" charset="0"/>
              </a:rPr>
              <a:t>i</a:t>
            </a:r>
            <a:r>
              <a:rPr kumimoji="1" lang="en-US" altLang="zh-CN" sz="2000" i="1" dirty="0">
                <a:latin typeface="Times New Roman" panose="02020603050405020304" pitchFamily="18" charset="0"/>
              </a:rPr>
              <a:t> </a:t>
            </a:r>
            <a:r>
              <a:rPr kumimoji="1" lang="en-US" altLang="zh-CN" sz="2000" dirty="0">
                <a:latin typeface="Times New Roman" panose="02020603050405020304" pitchFamily="18" charset="0"/>
              </a:rPr>
              <a:t>=1,2,…</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13</a:t>
            </a:r>
            <a:r>
              <a:rPr kumimoji="1" lang="zh-CN" altLang="en-US" sz="2000" dirty="0">
                <a:latin typeface="Times New Roman" panose="02020603050405020304" pitchFamily="18" charset="0"/>
              </a:rPr>
              <a:t>，数据见表</a:t>
            </a:r>
            <a:r>
              <a:rPr kumimoji="1" lang="en-US" altLang="zh-CN" sz="2000" dirty="0">
                <a:latin typeface="Times New Roman" panose="02020603050405020304" pitchFamily="18" charset="0"/>
              </a:rPr>
              <a:t>1</a:t>
            </a:r>
            <a:r>
              <a:rPr kumimoji="1" lang="zh-CN" altLang="en-US" sz="2000" dirty="0">
                <a:latin typeface="Times New Roman" panose="02020603050405020304" pitchFamily="18" charset="0"/>
              </a:rPr>
              <a:t>，计算相关系数。</a:t>
            </a:r>
            <a:endParaRPr lang="zh-CN" altLang="en-US" sz="1600" dirty="0"/>
          </a:p>
        </p:txBody>
      </p:sp>
      <p:graphicFrame>
        <p:nvGraphicFramePr>
          <p:cNvPr id="3" name="Group 55">
            <a:extLst>
              <a:ext uri="{FF2B5EF4-FFF2-40B4-BE49-F238E27FC236}">
                <a16:creationId xmlns:a16="http://schemas.microsoft.com/office/drawing/2014/main" id="{BDC6AFAD-D29D-8F62-4C3D-A6E984437875}"/>
              </a:ext>
            </a:extLst>
          </p:cNvPr>
          <p:cNvGraphicFramePr>
            <a:graphicFrameLocks noGrp="1"/>
          </p:cNvGraphicFramePr>
          <p:nvPr/>
        </p:nvGraphicFramePr>
        <p:xfrm>
          <a:off x="1567700" y="2355726"/>
          <a:ext cx="6048671" cy="2613134"/>
        </p:xfrm>
        <a:graphic>
          <a:graphicData uri="http://schemas.openxmlformats.org/drawingml/2006/table">
            <a:tbl>
              <a:tblPr/>
              <a:tblGrid>
                <a:gridCol w="957706">
                  <a:extLst>
                    <a:ext uri="{9D8B030D-6E8A-4147-A177-3AD203B41FA5}">
                      <a16:colId xmlns:a16="http://schemas.microsoft.com/office/drawing/2014/main" val="20000"/>
                    </a:ext>
                  </a:extLst>
                </a:gridCol>
                <a:gridCol w="1018913">
                  <a:extLst>
                    <a:ext uri="{9D8B030D-6E8A-4147-A177-3AD203B41FA5}">
                      <a16:colId xmlns:a16="http://schemas.microsoft.com/office/drawing/2014/main" val="20001"/>
                    </a:ext>
                  </a:extLst>
                </a:gridCol>
                <a:gridCol w="1077720">
                  <a:extLst>
                    <a:ext uri="{9D8B030D-6E8A-4147-A177-3AD203B41FA5}">
                      <a16:colId xmlns:a16="http://schemas.microsoft.com/office/drawing/2014/main" val="20002"/>
                    </a:ext>
                  </a:extLst>
                </a:gridCol>
                <a:gridCol w="1017713">
                  <a:extLst>
                    <a:ext uri="{9D8B030D-6E8A-4147-A177-3AD203B41FA5}">
                      <a16:colId xmlns:a16="http://schemas.microsoft.com/office/drawing/2014/main" val="20003"/>
                    </a:ext>
                  </a:extLst>
                </a:gridCol>
                <a:gridCol w="1018913">
                  <a:extLst>
                    <a:ext uri="{9D8B030D-6E8A-4147-A177-3AD203B41FA5}">
                      <a16:colId xmlns:a16="http://schemas.microsoft.com/office/drawing/2014/main" val="20004"/>
                    </a:ext>
                  </a:extLst>
                </a:gridCol>
                <a:gridCol w="957706">
                  <a:extLst>
                    <a:ext uri="{9D8B030D-6E8A-4147-A177-3AD203B41FA5}">
                      <a16:colId xmlns:a16="http://schemas.microsoft.com/office/drawing/2014/main" val="20005"/>
                    </a:ext>
                  </a:extLst>
                </a:gridCol>
              </a:tblGrid>
              <a:tr h="343356">
                <a:tc gridSpan="6">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1"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表</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a:t>
                      </a:r>
                      <a:r>
                        <a:rPr kumimoji="1"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我国人均国民收入与人均消费金额数据     </a:t>
                      </a:r>
                      <a:r>
                        <a:rPr kumimoji="1" lang="zh-CN" altLang="en-US" sz="16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单位</a:t>
                      </a:r>
                      <a:r>
                        <a:rPr kumimoji="1" lang="en-US" altLang="zh-CN" sz="16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a:t>
                      </a:r>
                      <a:r>
                        <a:rPr kumimoji="1" lang="zh-CN" altLang="en-US" sz="16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元</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6898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年份</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人均 </a:t>
                      </a:r>
                      <a:endParaRPr kumimoji="0" lang="zh-CN" altLang="en-US"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国民收入</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人均 </a:t>
                      </a:r>
                      <a:endParaRPr kumimoji="0" lang="zh-CN" altLang="en-US"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消费金额</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年份</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人均 </a:t>
                      </a:r>
                      <a:endParaRPr kumimoji="0" lang="zh-CN" altLang="en-US"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国民收入</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人均 </a:t>
                      </a:r>
                      <a:endParaRPr kumimoji="0" lang="zh-CN" altLang="en-US"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zh-CN" altLang="en-US"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消费金额</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extLst>
                  <a:ext uri="{0D108BD9-81ED-4DB2-BD59-A6C34878D82A}">
                    <a16:rowId xmlns:a16="http://schemas.microsoft.com/office/drawing/2014/main" val="10001"/>
                  </a:ext>
                </a:extLst>
              </a:tr>
              <a:tr h="147254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1981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1982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1983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1984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1985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1986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1987</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393.8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419.14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460.86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544.11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668.29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737.73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859.97</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249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267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289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329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406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451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513</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1988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1989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1990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1991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1992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1993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CC66"/>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1068.8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1169.2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1250.7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1429.5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1725.9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2099.5 </a:t>
                      </a:r>
                      <a:endParaRPr kumimoji="0" lang="en-US" altLang="zh-CN" sz="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685800">
                        <a:spcBef>
                          <a:spcPct val="20000"/>
                        </a:spcBef>
                        <a:defRPr sz="2400">
                          <a:solidFill>
                            <a:schemeClr val="tx1"/>
                          </a:solidFill>
                          <a:latin typeface="Arial" panose="020B0604020202020204" pitchFamily="34" charset="0"/>
                          <a:ea typeface="宋体" panose="02010600030101010101" pitchFamily="2" charset="-122"/>
                        </a:defRPr>
                      </a:lvl2pPr>
                      <a:lvl3pPr marL="1085850">
                        <a:spcBef>
                          <a:spcPct val="20000"/>
                        </a:spcBef>
                        <a:defRPr sz="2000">
                          <a:solidFill>
                            <a:schemeClr val="tx1"/>
                          </a:solidFill>
                          <a:latin typeface="Arial" panose="020B0604020202020204" pitchFamily="34" charset="0"/>
                          <a:ea typeface="宋体" panose="02010600030101010101" pitchFamily="2" charset="-122"/>
                        </a:defRPr>
                      </a:lvl3pPr>
                      <a:lvl4pPr marL="1428750">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643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690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713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803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947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1" lang="en-US" altLang="zh-CN" sz="12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1148 </a:t>
                      </a:r>
                      <a:endParaRPr kumimoji="0" lang="en-US" altLang="zh-CN" sz="7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4" marB="45724"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2"/>
                  </a:ext>
                </a:extLst>
              </a:tr>
            </a:tbl>
          </a:graphicData>
        </a:graphic>
      </p:graphicFrame>
      <p:sp>
        <p:nvSpPr>
          <p:cNvPr id="4" name="文本框 3">
            <a:extLst>
              <a:ext uri="{FF2B5EF4-FFF2-40B4-BE49-F238E27FC236}">
                <a16:creationId xmlns:a16="http://schemas.microsoft.com/office/drawing/2014/main" id="{67121018-A897-BB71-B14F-40D9A425337C}"/>
              </a:ext>
            </a:extLst>
          </p:cNvPr>
          <p:cNvSpPr txBox="1"/>
          <p:nvPr/>
        </p:nvSpPr>
        <p:spPr>
          <a:xfrm>
            <a:off x="277677" y="195486"/>
            <a:ext cx="4572000" cy="559769"/>
          </a:xfrm>
          <a:prstGeom prst="rect">
            <a:avLst/>
          </a:prstGeom>
          <a:noFill/>
        </p:spPr>
        <p:txBody>
          <a:bodyPr wrap="square">
            <a:spAutoFit/>
          </a:bodyPr>
          <a:lstStyle/>
          <a:p>
            <a:pPr algn="just">
              <a:lnSpc>
                <a:spcPct val="150000"/>
              </a:lnSpc>
              <a:buClr>
                <a:schemeClr val="accent1"/>
              </a:buClr>
              <a:buSzPct val="80000"/>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例题</a:t>
            </a:r>
          </a:p>
        </p:txBody>
      </p:sp>
    </p:spTree>
    <p:extLst>
      <p:ext uri="{BB962C8B-B14F-4D97-AF65-F5344CB8AC3E}">
        <p14:creationId xmlns:p14="http://schemas.microsoft.com/office/powerpoint/2010/main" val="3135399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54</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9" name="Rectangle 4">
            <a:extLst>
              <a:ext uri="{FF2B5EF4-FFF2-40B4-BE49-F238E27FC236}">
                <a16:creationId xmlns:a16="http://schemas.microsoft.com/office/drawing/2014/main" id="{8E5D805D-F56E-241D-CE6D-FBBD698670E7}"/>
              </a:ext>
            </a:extLst>
          </p:cNvPr>
          <p:cNvSpPr>
            <a:spLocks noChangeArrowheads="1"/>
          </p:cNvSpPr>
          <p:nvPr/>
        </p:nvSpPr>
        <p:spPr bwMode="auto">
          <a:xfrm>
            <a:off x="453330" y="915566"/>
            <a:ext cx="8382000" cy="3573351"/>
          </a:xfrm>
          <a:prstGeom prst="rect">
            <a:avLst/>
          </a:prstGeom>
          <a:noFill/>
          <a:ln w="12700">
            <a:noFill/>
            <a:miter lim="800000"/>
            <a:headEnd/>
            <a:tailEnd/>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17961" dir="2700000" algn="ctr" rotWithShape="0">
                    <a:srgbClr val="5490A8"/>
                  </a:outerShdw>
                </a:effectLst>
              </a14:hiddenEffects>
            </a:ext>
          </a:extLst>
        </p:spPr>
        <p:txBody>
          <a:bodyPr wrap="square">
            <a:spAutoFit/>
          </a:bodyPr>
          <a:lstStyle/>
          <a:p>
            <a:pPr algn="just">
              <a:lnSpc>
                <a:spcPct val="150000"/>
              </a:lnSpc>
              <a:spcBef>
                <a:spcPct val="50000"/>
              </a:spcBef>
            </a:pPr>
            <a:r>
              <a:rPr kumimoji="1" lang="zh-CN" altLang="en-US" sz="2000" dirty="0">
                <a:latin typeface="Times New Roman" panose="02020603050405020304" pitchFamily="18" charset="0"/>
                <a:ea typeface="宋体" panose="02010600030101010101" pitchFamily="2" charset="-122"/>
              </a:rPr>
              <a:t>解：根据样本相关系数的计算公式有 </a:t>
            </a:r>
          </a:p>
          <a:p>
            <a:pPr algn="just">
              <a:lnSpc>
                <a:spcPct val="150000"/>
              </a:lnSpc>
              <a:spcBef>
                <a:spcPct val="50000"/>
              </a:spcBef>
            </a:pPr>
            <a:r>
              <a:rPr kumimoji="1" lang="zh-CN" altLang="en-US" sz="2000" dirty="0">
                <a:latin typeface="Times New Roman" panose="02020603050405020304" pitchFamily="18" charset="0"/>
                <a:ea typeface="宋体" panose="02010600030101010101" pitchFamily="2" charset="-122"/>
              </a:rPr>
              <a:t> </a:t>
            </a:r>
            <a:endParaRPr kumimoji="1" lang="en-US" altLang="zh-CN" sz="2000" dirty="0">
              <a:latin typeface="Times New Roman" panose="02020603050405020304" pitchFamily="18" charset="0"/>
              <a:ea typeface="宋体" panose="02010600030101010101" pitchFamily="2" charset="-122"/>
            </a:endParaRPr>
          </a:p>
          <a:p>
            <a:pPr algn="just">
              <a:lnSpc>
                <a:spcPct val="150000"/>
              </a:lnSpc>
              <a:spcBef>
                <a:spcPct val="50000"/>
              </a:spcBef>
            </a:pPr>
            <a:endParaRPr kumimoji="1" lang="en-US" altLang="zh-CN" sz="2000" dirty="0">
              <a:latin typeface="Times New Roman" panose="02020603050405020304" pitchFamily="18" charset="0"/>
              <a:ea typeface="宋体" panose="02010600030101010101" pitchFamily="2" charset="-122"/>
            </a:endParaRPr>
          </a:p>
          <a:p>
            <a:pPr algn="just">
              <a:lnSpc>
                <a:spcPct val="150000"/>
              </a:lnSpc>
              <a:spcBef>
                <a:spcPct val="50000"/>
              </a:spcBef>
            </a:pPr>
            <a:endParaRPr kumimoji="1" lang="zh-CN" altLang="en-US" sz="2000" dirty="0">
              <a:latin typeface="Times New Roman" panose="02020603050405020304" pitchFamily="18" charset="0"/>
              <a:ea typeface="宋体" panose="02010600030101010101" pitchFamily="2" charset="-122"/>
            </a:endParaRPr>
          </a:p>
          <a:p>
            <a:pPr algn="just">
              <a:lnSpc>
                <a:spcPct val="150000"/>
              </a:lnSpc>
              <a:spcBef>
                <a:spcPct val="50000"/>
              </a:spcBef>
            </a:pPr>
            <a:r>
              <a:rPr kumimoji="1" lang="zh-CN" altLang="en-US" sz="2000" dirty="0">
                <a:latin typeface="Times New Roman" panose="02020603050405020304" pitchFamily="18" charset="0"/>
                <a:ea typeface="宋体" panose="02010600030101010101" pitchFamily="2" charset="-122"/>
              </a:rPr>
              <a:t>   </a:t>
            </a:r>
            <a:endParaRPr kumimoji="1" lang="en-US" altLang="zh-CN" sz="2000" dirty="0">
              <a:latin typeface="Times New Roman" panose="02020603050405020304" pitchFamily="18" charset="0"/>
              <a:ea typeface="宋体" panose="02010600030101010101" pitchFamily="2" charset="-122"/>
            </a:endParaRPr>
          </a:p>
          <a:p>
            <a:pPr algn="just">
              <a:lnSpc>
                <a:spcPct val="150000"/>
              </a:lnSpc>
              <a:spcBef>
                <a:spcPct val="50000"/>
              </a:spcBef>
            </a:pPr>
            <a:r>
              <a:rPr kumimoji="1" lang="zh-CN" altLang="en-US" sz="2000" dirty="0">
                <a:latin typeface="Times New Roman" panose="02020603050405020304" pitchFamily="18" charset="0"/>
                <a:ea typeface="宋体" panose="02010600030101010101" pitchFamily="2" charset="-122"/>
              </a:rPr>
              <a:t>人均国民收入与人均消费金额之间的相关系数为 </a:t>
            </a:r>
            <a:r>
              <a:rPr kumimoji="1" lang="en-US" altLang="zh-CN" sz="2000" dirty="0">
                <a:latin typeface="Times New Roman" panose="02020603050405020304" pitchFamily="18" charset="0"/>
                <a:ea typeface="宋体" panose="02010600030101010101" pitchFamily="2" charset="-122"/>
              </a:rPr>
              <a:t>0.9987</a:t>
            </a:r>
          </a:p>
        </p:txBody>
      </p:sp>
      <p:sp>
        <p:nvSpPr>
          <p:cNvPr id="2" name="文本框 1">
            <a:extLst>
              <a:ext uri="{FF2B5EF4-FFF2-40B4-BE49-F238E27FC236}">
                <a16:creationId xmlns:a16="http://schemas.microsoft.com/office/drawing/2014/main" id="{1E9E11A6-509E-CFC3-5269-64C17002A792}"/>
              </a:ext>
            </a:extLst>
          </p:cNvPr>
          <p:cNvSpPr txBox="1"/>
          <p:nvPr/>
        </p:nvSpPr>
        <p:spPr>
          <a:xfrm>
            <a:off x="277677" y="195486"/>
            <a:ext cx="4572000" cy="559769"/>
          </a:xfrm>
          <a:prstGeom prst="rect">
            <a:avLst/>
          </a:prstGeom>
          <a:noFill/>
        </p:spPr>
        <p:txBody>
          <a:bodyPr wrap="square">
            <a:spAutoFit/>
          </a:bodyPr>
          <a:lstStyle/>
          <a:p>
            <a:pPr algn="just">
              <a:lnSpc>
                <a:spcPct val="150000"/>
              </a:lnSpc>
              <a:buClr>
                <a:schemeClr val="accent1"/>
              </a:buClr>
              <a:buSzPct val="80000"/>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例题</a:t>
            </a:r>
          </a:p>
        </p:txBody>
      </p:sp>
      <p:graphicFrame>
        <p:nvGraphicFramePr>
          <p:cNvPr id="3" name="对象 2">
            <a:extLst>
              <a:ext uri="{FF2B5EF4-FFF2-40B4-BE49-F238E27FC236}">
                <a16:creationId xmlns:a16="http://schemas.microsoft.com/office/drawing/2014/main" id="{49BDCC70-9F0E-91F0-3122-A9DC54CA844E}"/>
              </a:ext>
            </a:extLst>
          </p:cNvPr>
          <p:cNvGraphicFramePr>
            <a:graphicFrameLocks noChangeAspect="1"/>
          </p:cNvGraphicFramePr>
          <p:nvPr>
            <p:extLst>
              <p:ext uri="{D42A27DB-BD31-4B8C-83A1-F6EECF244321}">
                <p14:modId xmlns:p14="http://schemas.microsoft.com/office/powerpoint/2010/main" val="2800970215"/>
              </p:ext>
            </p:extLst>
          </p:nvPr>
        </p:nvGraphicFramePr>
        <p:xfrm>
          <a:off x="1353343" y="1502947"/>
          <a:ext cx="7250064" cy="2456832"/>
        </p:xfrm>
        <a:graphic>
          <a:graphicData uri="http://schemas.openxmlformats.org/presentationml/2006/ole">
            <mc:AlternateContent xmlns:mc="http://schemas.openxmlformats.org/markup-compatibility/2006">
              <mc:Choice xmlns:v="urn:schemas-microsoft-com:vml" Requires="v">
                <p:oleObj spid="_x0000_s5461" name="Equation" r:id="rId4" imgW="3822480" imgH="1295280" progId="Equation.DSMT4">
                  <p:embed/>
                </p:oleObj>
              </mc:Choice>
              <mc:Fallback>
                <p:oleObj name="Equation" r:id="rId4" imgW="3822480" imgH="1295280" progId="Equation.DSMT4">
                  <p:embed/>
                  <p:pic>
                    <p:nvPicPr>
                      <p:cNvPr id="3" name="对象 2">
                        <a:extLst>
                          <a:ext uri="{FF2B5EF4-FFF2-40B4-BE49-F238E27FC236}">
                            <a16:creationId xmlns:a16="http://schemas.microsoft.com/office/drawing/2014/main" id="{49BDCC70-9F0E-91F0-3122-A9DC54CA844E}"/>
                          </a:ext>
                        </a:extLst>
                      </p:cNvPr>
                      <p:cNvPicPr/>
                      <p:nvPr/>
                    </p:nvPicPr>
                    <p:blipFill>
                      <a:blip r:embed="rId5"/>
                      <a:stretch>
                        <a:fillRect/>
                      </a:stretch>
                    </p:blipFill>
                    <p:spPr>
                      <a:xfrm>
                        <a:off x="1353343" y="1502947"/>
                        <a:ext cx="7250064" cy="2456832"/>
                      </a:xfrm>
                      <a:prstGeom prst="rect">
                        <a:avLst/>
                      </a:prstGeom>
                    </p:spPr>
                  </p:pic>
                </p:oleObj>
              </mc:Fallback>
            </mc:AlternateContent>
          </a:graphicData>
        </a:graphic>
      </p:graphicFrame>
    </p:spTree>
    <p:extLst>
      <p:ext uri="{BB962C8B-B14F-4D97-AF65-F5344CB8AC3E}">
        <p14:creationId xmlns:p14="http://schemas.microsoft.com/office/powerpoint/2010/main" val="1354116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55</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180528" y="-164949"/>
            <a:ext cx="9709006"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cs typeface="Times New Roman" panose="02020603050405020304" pitchFamily="18" charset="0"/>
              </a:rPr>
              <a:t>斯皮尔曼秩相关系数</a:t>
            </a:r>
            <a:r>
              <a:rPr lang="zh-CN" altLang="en-US" sz="2000" b="1" dirty="0">
                <a:solidFill>
                  <a:srgbClr val="630D5F"/>
                </a:solidFill>
                <a:latin typeface="Times New Roman" panose="02020603050405020304" pitchFamily="18" charset="0"/>
                <a:cs typeface="Times New Roman" panose="02020603050405020304" pitchFamily="18" charset="0"/>
              </a:rPr>
              <a:t>（</a:t>
            </a:r>
            <a:r>
              <a:rPr lang="en" altLang="zh-CN" sz="2000" b="1" dirty="0">
                <a:solidFill>
                  <a:srgbClr val="630D5F"/>
                </a:solidFill>
                <a:latin typeface="Times New Roman" panose="02020603050405020304" pitchFamily="18" charset="0"/>
                <a:cs typeface="Times New Roman" panose="02020603050405020304" pitchFamily="18" charset="0"/>
              </a:rPr>
              <a:t>Spearman's Rank Correlation Coefficient</a:t>
            </a:r>
            <a:r>
              <a:rPr lang="zh-CN" altLang="en" sz="2000" b="1" dirty="0">
                <a:solidFill>
                  <a:srgbClr val="630D5F"/>
                </a:solidFill>
                <a:latin typeface="Times New Roman" panose="02020603050405020304" pitchFamily="18" charset="0"/>
                <a:cs typeface="Times New Roman" panose="02020603050405020304" pitchFamily="18" charset="0"/>
              </a:rPr>
              <a:t>）</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DA45C49-D994-4748-961A-195480821E02}"/>
              </a:ext>
            </a:extLst>
          </p:cNvPr>
          <p:cNvSpPr txBox="1"/>
          <p:nvPr/>
        </p:nvSpPr>
        <p:spPr>
          <a:xfrm>
            <a:off x="467544" y="1042833"/>
            <a:ext cx="1338828" cy="369332"/>
          </a:xfrm>
          <a:prstGeom prst="rect">
            <a:avLst/>
          </a:prstGeom>
          <a:noFill/>
        </p:spPr>
        <p:txBody>
          <a:bodyPr wrap="none" rtlCol="0">
            <a:spAutoFit/>
          </a:bodyPr>
          <a:lstStyle/>
          <a:p>
            <a:r>
              <a:rPr kumimoji="1" lang="zh-CN" altLang="en-US" dirty="0"/>
              <a:t>计算公式：</a:t>
            </a:r>
          </a:p>
        </p:txBody>
      </p:sp>
      <p:pic>
        <p:nvPicPr>
          <p:cNvPr id="5" name="图片 4">
            <a:extLst>
              <a:ext uri="{FF2B5EF4-FFF2-40B4-BE49-F238E27FC236}">
                <a16:creationId xmlns:a16="http://schemas.microsoft.com/office/drawing/2014/main" id="{CA2DA714-1B64-5543-B60B-AE4D12FC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212" y="1635646"/>
            <a:ext cx="2146300" cy="698500"/>
          </a:xfrm>
          <a:prstGeom prst="rect">
            <a:avLst/>
          </a:prstGeom>
        </p:spPr>
      </p:pic>
      <p:sp>
        <p:nvSpPr>
          <p:cNvPr id="14" name="文本框 13">
            <a:extLst>
              <a:ext uri="{FF2B5EF4-FFF2-40B4-BE49-F238E27FC236}">
                <a16:creationId xmlns:a16="http://schemas.microsoft.com/office/drawing/2014/main" id="{E0B03042-7A46-8144-95B8-5C51003881C8}"/>
              </a:ext>
            </a:extLst>
          </p:cNvPr>
          <p:cNvSpPr txBox="1"/>
          <p:nvPr/>
        </p:nvSpPr>
        <p:spPr>
          <a:xfrm>
            <a:off x="275410" y="3269671"/>
            <a:ext cx="4256298" cy="1477328"/>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zh-CN" altLang="en-US" dirty="0"/>
              <a:t>用于度量两个变量的单调关系，而不要求线性关系。它基于变量的秩（排名）而非原始值。</a:t>
            </a:r>
            <a:endParaRPr lang="en-US" altLang="zh-CN" dirty="0"/>
          </a:p>
          <a:p>
            <a:pPr marL="285750"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与皮尔逊相关系数一样，取值</a:t>
            </a:r>
            <a:r>
              <a:rPr lang="en-US" altLang="zh-CN"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到</a:t>
            </a:r>
            <a:r>
              <a:rPr lang="en-US" altLang="zh-CN"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之间</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6D2E3A7A-9AF1-EE40-8C58-A36AB8BED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48" y="2578350"/>
            <a:ext cx="2692400" cy="381000"/>
          </a:xfrm>
          <a:prstGeom prst="rect">
            <a:avLst/>
          </a:prstGeom>
        </p:spPr>
      </p:pic>
      <p:pic>
        <p:nvPicPr>
          <p:cNvPr id="94210" name="Picture 2">
            <a:extLst>
              <a:ext uri="{FF2B5EF4-FFF2-40B4-BE49-F238E27FC236}">
                <a16:creationId xmlns:a16="http://schemas.microsoft.com/office/drawing/2014/main" id="{2625E4A0-711C-1F48-B255-2F6B62D13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416" y="1010443"/>
            <a:ext cx="2755984" cy="2553338"/>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B5CCF883-AF8E-3546-AC62-6DEA05C1D7BB}"/>
              </a:ext>
            </a:extLst>
          </p:cNvPr>
          <p:cNvSpPr txBox="1"/>
          <p:nvPr/>
        </p:nvSpPr>
        <p:spPr>
          <a:xfrm>
            <a:off x="4800600" y="3731507"/>
            <a:ext cx="3886200" cy="1077218"/>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查尔斯·爱德华·斯皮尔曼（Charles Edward Spearman）英国理论和实验心理学家，1863</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1945。他大器晚成，1906年在德国莱比锡获博士学位，时年43岁。</a:t>
            </a:r>
          </a:p>
        </p:txBody>
      </p:sp>
    </p:spTree>
    <p:extLst>
      <p:ext uri="{BB962C8B-B14F-4D97-AF65-F5344CB8AC3E}">
        <p14:creationId xmlns:p14="http://schemas.microsoft.com/office/powerpoint/2010/main" val="2420269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56</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0" y="-194039"/>
            <a:ext cx="9709006"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cs typeface="Times New Roman" panose="02020603050405020304" pitchFamily="18" charset="0"/>
              </a:rPr>
              <a:t>斯皮尔曼秩相关系数：性质</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4F56A1E-8CD3-4A4A-AD24-225F7607B2CF}"/>
              </a:ext>
            </a:extLst>
          </p:cNvPr>
          <p:cNvSpPr txBox="1"/>
          <p:nvPr/>
        </p:nvSpPr>
        <p:spPr>
          <a:xfrm>
            <a:off x="630283" y="1010442"/>
            <a:ext cx="2967186" cy="369332"/>
          </a:xfrm>
          <a:prstGeom prst="rect">
            <a:avLst/>
          </a:prstGeom>
          <a:noFill/>
        </p:spPr>
        <p:txBody>
          <a:bodyPr wrap="square">
            <a:spAutoFit/>
          </a:bodyPr>
          <a:lstStyle/>
          <a:p>
            <a:r>
              <a:rPr lang="zh-CN" altLang="en-US" dirty="0"/>
              <a:t>适用于非线性但单调的关系</a:t>
            </a:r>
          </a:p>
        </p:txBody>
      </p:sp>
      <p:pic>
        <p:nvPicPr>
          <p:cNvPr id="96258" name="Picture 2">
            <a:extLst>
              <a:ext uri="{FF2B5EF4-FFF2-40B4-BE49-F238E27FC236}">
                <a16:creationId xmlns:a16="http://schemas.microsoft.com/office/drawing/2014/main" id="{CC7BD61E-6D27-0B47-BA67-90E5A605D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29" y="1634716"/>
            <a:ext cx="3296440" cy="3131618"/>
          </a:xfrm>
          <a:prstGeom prst="rect">
            <a:avLst/>
          </a:prstGeom>
          <a:noFill/>
          <a:extLst>
            <a:ext uri="{909E8E84-426E-40DD-AFC4-6F175D3DCCD1}">
              <a14:hiddenFill xmlns:a14="http://schemas.microsoft.com/office/drawing/2010/main">
                <a:solidFill>
                  <a:srgbClr val="FFFFFF"/>
                </a:solidFill>
              </a14:hiddenFill>
            </a:ext>
          </a:extLst>
        </p:spPr>
      </p:pic>
      <p:pic>
        <p:nvPicPr>
          <p:cNvPr id="96260" name="Picture 4">
            <a:extLst>
              <a:ext uri="{FF2B5EF4-FFF2-40B4-BE49-F238E27FC236}">
                <a16:creationId xmlns:a16="http://schemas.microsoft.com/office/drawing/2014/main" id="{CA0BE50D-EF91-9E49-8642-DF734C10D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4630" y="1668036"/>
            <a:ext cx="3296440" cy="313161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51D1EE4B-9160-FF49-B7DD-717D6BC65061}"/>
              </a:ext>
            </a:extLst>
          </p:cNvPr>
          <p:cNvSpPr txBox="1"/>
          <p:nvPr/>
        </p:nvSpPr>
        <p:spPr>
          <a:xfrm>
            <a:off x="5652120" y="1042833"/>
            <a:ext cx="2232248" cy="369332"/>
          </a:xfrm>
          <a:prstGeom prst="rect">
            <a:avLst/>
          </a:prstGeom>
          <a:noFill/>
        </p:spPr>
        <p:txBody>
          <a:bodyPr wrap="square">
            <a:spAutoFit/>
          </a:bodyPr>
          <a:lstStyle/>
          <a:p>
            <a:r>
              <a:rPr lang="zh-CN" altLang="en-US" dirty="0"/>
              <a:t>对于离群值不敏感</a:t>
            </a:r>
          </a:p>
        </p:txBody>
      </p:sp>
    </p:spTree>
    <p:extLst>
      <p:ext uri="{BB962C8B-B14F-4D97-AF65-F5344CB8AC3E}">
        <p14:creationId xmlns:p14="http://schemas.microsoft.com/office/powerpoint/2010/main" val="305762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57</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107504" y="-124241"/>
            <a:ext cx="9709006"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cs typeface="Times New Roman" panose="02020603050405020304" pitchFamily="18" charset="0"/>
              </a:rPr>
              <a:t>斯皮尔曼秩相关系数</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graphicFrame>
        <p:nvGraphicFramePr>
          <p:cNvPr id="28" name="表格 28">
            <a:extLst>
              <a:ext uri="{FF2B5EF4-FFF2-40B4-BE49-F238E27FC236}">
                <a16:creationId xmlns:a16="http://schemas.microsoft.com/office/drawing/2014/main" id="{64D12500-3E53-B342-8083-A5CBF86FF63D}"/>
              </a:ext>
            </a:extLst>
          </p:cNvPr>
          <p:cNvGraphicFramePr>
            <a:graphicFrameLocks noGrp="1"/>
          </p:cNvGraphicFramePr>
          <p:nvPr/>
        </p:nvGraphicFramePr>
        <p:xfrm>
          <a:off x="308670" y="2217343"/>
          <a:ext cx="3687267" cy="2225040"/>
        </p:xfrm>
        <a:graphic>
          <a:graphicData uri="http://schemas.openxmlformats.org/drawingml/2006/table">
            <a:tbl>
              <a:tblPr firstRow="1" bandRow="1">
                <a:tableStyleId>{5940675A-B579-460E-94D1-54222C63F5DA}</a:tableStyleId>
              </a:tblPr>
              <a:tblGrid>
                <a:gridCol w="1229089">
                  <a:extLst>
                    <a:ext uri="{9D8B030D-6E8A-4147-A177-3AD203B41FA5}">
                      <a16:colId xmlns:a16="http://schemas.microsoft.com/office/drawing/2014/main" val="4294134597"/>
                    </a:ext>
                  </a:extLst>
                </a:gridCol>
                <a:gridCol w="1229089">
                  <a:extLst>
                    <a:ext uri="{9D8B030D-6E8A-4147-A177-3AD203B41FA5}">
                      <a16:colId xmlns:a16="http://schemas.microsoft.com/office/drawing/2014/main" val="3527184073"/>
                    </a:ext>
                  </a:extLst>
                </a:gridCol>
                <a:gridCol w="1229089">
                  <a:extLst>
                    <a:ext uri="{9D8B030D-6E8A-4147-A177-3AD203B41FA5}">
                      <a16:colId xmlns:a16="http://schemas.microsoft.com/office/drawing/2014/main" val="2858771731"/>
                    </a:ext>
                  </a:extLst>
                </a:gridCol>
              </a:tblGrid>
              <a:tr h="370840">
                <a:tc>
                  <a:txBody>
                    <a:bodyPr/>
                    <a:lstStyle/>
                    <a:p>
                      <a:pPr algn="ctr"/>
                      <a:r>
                        <a:rPr lang="zh-CN" altLang="en-US" sz="1600" dirty="0">
                          <a:latin typeface="Times New Roman" panose="02020603050405020304" pitchFamily="18" charset="0"/>
                          <a:cs typeface="Times New Roman" panose="02020603050405020304" pitchFamily="18" charset="0"/>
                        </a:rPr>
                        <a:t>学生</a:t>
                      </a:r>
                    </a:p>
                  </a:txBody>
                  <a:tcPr/>
                </a:tc>
                <a:tc>
                  <a:txBody>
                    <a:bodyPr/>
                    <a:lstStyle/>
                    <a:p>
                      <a:pPr algn="ctr"/>
                      <a:r>
                        <a:rPr lang="zh-CN" altLang="en-US" sz="1600" dirty="0">
                          <a:latin typeface="Times New Roman" panose="02020603050405020304" pitchFamily="18" charset="0"/>
                          <a:cs typeface="Times New Roman" panose="02020603050405020304" pitchFamily="18" charset="0"/>
                        </a:rPr>
                        <a:t>数学成绩</a:t>
                      </a:r>
                    </a:p>
                  </a:txBody>
                  <a:tcPr/>
                </a:tc>
                <a:tc>
                  <a:txBody>
                    <a:bodyPr/>
                    <a:lstStyle/>
                    <a:p>
                      <a:pPr algn="ctr"/>
                      <a:r>
                        <a:rPr lang="zh-CN" altLang="en-US" sz="1600" dirty="0">
                          <a:latin typeface="Times New Roman" panose="02020603050405020304" pitchFamily="18" charset="0"/>
                          <a:cs typeface="Times New Roman" panose="02020603050405020304" pitchFamily="18" charset="0"/>
                        </a:rPr>
                        <a:t>物理成绩</a:t>
                      </a:r>
                    </a:p>
                  </a:txBody>
                  <a:tcPr/>
                </a:tc>
                <a:extLst>
                  <a:ext uri="{0D108BD9-81ED-4DB2-BD59-A6C34878D82A}">
                    <a16:rowId xmlns:a16="http://schemas.microsoft.com/office/drawing/2014/main" val="1266235"/>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A</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85</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82</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4696333"/>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B</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78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90</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78627969"/>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C</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92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85</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9100251"/>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D</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70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78</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1500704"/>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E</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86</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7585919"/>
                  </a:ext>
                </a:extLst>
              </a:tr>
            </a:tbl>
          </a:graphicData>
        </a:graphic>
      </p:graphicFrame>
      <p:sp>
        <p:nvSpPr>
          <p:cNvPr id="31" name="文本框 30">
            <a:extLst>
              <a:ext uri="{FF2B5EF4-FFF2-40B4-BE49-F238E27FC236}">
                <a16:creationId xmlns:a16="http://schemas.microsoft.com/office/drawing/2014/main" id="{42D83B96-55F7-1849-982F-DD6063A988FE}"/>
              </a:ext>
            </a:extLst>
          </p:cNvPr>
          <p:cNvSpPr txBox="1"/>
          <p:nvPr/>
        </p:nvSpPr>
        <p:spPr>
          <a:xfrm>
            <a:off x="234430" y="1192796"/>
            <a:ext cx="3960440" cy="830997"/>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有两组数据，分别是 </a:t>
            </a:r>
            <a:r>
              <a:rPr lang="en-US" altLang="zh-CN" sz="1600" dirty="0">
                <a:latin typeface="Times New Roman" panose="02020603050405020304" pitchFamily="18" charset="0"/>
                <a:cs typeface="Times New Roman" panose="02020603050405020304" pitchFamily="18" charset="0"/>
              </a:rPr>
              <a:t>5 </a:t>
            </a:r>
            <a:r>
              <a:rPr lang="zh-CN" altLang="en-US" sz="1600" dirty="0">
                <a:latin typeface="Times New Roman" panose="02020603050405020304" pitchFamily="18" charset="0"/>
                <a:cs typeface="Times New Roman" panose="02020603050405020304" pitchFamily="18" charset="0"/>
              </a:rPr>
              <a:t>个学生的数学成绩和物理成绩。我们希望通过斯皮尔曼秩相关系数来分析这两个科目的成绩是否相关</a:t>
            </a:r>
          </a:p>
        </p:txBody>
      </p:sp>
      <p:graphicFrame>
        <p:nvGraphicFramePr>
          <p:cNvPr id="30" name="表格 29">
            <a:extLst>
              <a:ext uri="{FF2B5EF4-FFF2-40B4-BE49-F238E27FC236}">
                <a16:creationId xmlns:a16="http://schemas.microsoft.com/office/drawing/2014/main" id="{8BC1F229-B6CF-0B42-A366-4902BEF8BEAD}"/>
              </a:ext>
            </a:extLst>
          </p:cNvPr>
          <p:cNvGraphicFramePr>
            <a:graphicFrameLocks noGrp="1"/>
          </p:cNvGraphicFramePr>
          <p:nvPr/>
        </p:nvGraphicFramePr>
        <p:xfrm>
          <a:off x="4194871" y="1225187"/>
          <a:ext cx="4666954" cy="2225040"/>
        </p:xfrm>
        <a:graphic>
          <a:graphicData uri="http://schemas.openxmlformats.org/drawingml/2006/table">
            <a:tbl>
              <a:tblPr firstRow="1" bandRow="1">
                <a:tableStyleId>{5940675A-B579-460E-94D1-54222C63F5DA}</a:tableStyleId>
              </a:tblPr>
              <a:tblGrid>
                <a:gridCol w="628371">
                  <a:extLst>
                    <a:ext uri="{9D8B030D-6E8A-4147-A177-3AD203B41FA5}">
                      <a16:colId xmlns:a16="http://schemas.microsoft.com/office/drawing/2014/main" val="3701359463"/>
                    </a:ext>
                  </a:extLst>
                </a:gridCol>
                <a:gridCol w="1044902">
                  <a:extLst>
                    <a:ext uri="{9D8B030D-6E8A-4147-A177-3AD203B41FA5}">
                      <a16:colId xmlns:a16="http://schemas.microsoft.com/office/drawing/2014/main" val="281099596"/>
                    </a:ext>
                  </a:extLst>
                </a:gridCol>
                <a:gridCol w="1008112">
                  <a:extLst>
                    <a:ext uri="{9D8B030D-6E8A-4147-A177-3AD203B41FA5}">
                      <a16:colId xmlns:a16="http://schemas.microsoft.com/office/drawing/2014/main" val="2395474294"/>
                    </a:ext>
                  </a:extLst>
                </a:gridCol>
                <a:gridCol w="920502">
                  <a:extLst>
                    <a:ext uri="{9D8B030D-6E8A-4147-A177-3AD203B41FA5}">
                      <a16:colId xmlns:a16="http://schemas.microsoft.com/office/drawing/2014/main" val="416290993"/>
                    </a:ext>
                  </a:extLst>
                </a:gridCol>
                <a:gridCol w="1065067">
                  <a:extLst>
                    <a:ext uri="{9D8B030D-6E8A-4147-A177-3AD203B41FA5}">
                      <a16:colId xmlns:a16="http://schemas.microsoft.com/office/drawing/2014/main" val="3234007949"/>
                    </a:ext>
                  </a:extLst>
                </a:gridCol>
              </a:tblGrid>
              <a:tr h="370840">
                <a:tc>
                  <a:txBody>
                    <a:bodyPr/>
                    <a:lstStyle/>
                    <a:p>
                      <a:pPr algn="ctr"/>
                      <a:r>
                        <a:rPr lang="zh-CN" altLang="en-US" sz="1600" dirty="0">
                          <a:latin typeface="Times New Roman" panose="02020603050405020304" pitchFamily="18" charset="0"/>
                          <a:cs typeface="Times New Roman" panose="02020603050405020304" pitchFamily="18" charset="0"/>
                        </a:rPr>
                        <a:t>学生</a:t>
                      </a:r>
                    </a:p>
                  </a:txBody>
                  <a:tcPr/>
                </a:tc>
                <a:tc>
                  <a:txBody>
                    <a:bodyPr/>
                    <a:lstStyle/>
                    <a:p>
                      <a:pPr algn="ctr"/>
                      <a:r>
                        <a:rPr lang="zh-CN" altLang="en-US" sz="1600" dirty="0">
                          <a:latin typeface="Times New Roman" panose="02020603050405020304" pitchFamily="18" charset="0"/>
                          <a:cs typeface="Times New Roman" panose="02020603050405020304" pitchFamily="18" charset="0"/>
                        </a:rPr>
                        <a:t>数学排名</a:t>
                      </a:r>
                    </a:p>
                  </a:txBody>
                  <a:tcPr/>
                </a:tc>
                <a:tc>
                  <a:txBody>
                    <a:bodyPr/>
                    <a:lstStyle/>
                    <a:p>
                      <a:pPr algn="ctr"/>
                      <a:r>
                        <a:rPr lang="zh-CN" altLang="en-US" sz="1600" dirty="0">
                          <a:latin typeface="Times New Roman" panose="02020603050405020304" pitchFamily="18" charset="0"/>
                          <a:cs typeface="Times New Roman" panose="02020603050405020304" pitchFamily="18" charset="0"/>
                        </a:rPr>
                        <a:t>物理排名</a:t>
                      </a:r>
                    </a:p>
                  </a:txBody>
                  <a:tcPr/>
                </a:tc>
                <a:tc>
                  <a:txBody>
                    <a:bodyPr/>
                    <a:lstStyle/>
                    <a:p>
                      <a:pPr algn="ctr"/>
                      <a:r>
                        <a:rPr lang="en-US" altLang="zh-CN" sz="1600" i="1" dirty="0">
                          <a:latin typeface="Times New Roman" panose="02020603050405020304" pitchFamily="18" charset="0"/>
                          <a:cs typeface="Times New Roman" panose="02020603050405020304" pitchFamily="18" charset="0"/>
                        </a:rPr>
                        <a:t>d</a:t>
                      </a:r>
                      <a:endParaRPr lang="zh-CN" altLang="en-US" sz="1600" i="1"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i="1" dirty="0">
                          <a:latin typeface="Times New Roman" panose="02020603050405020304" pitchFamily="18" charset="0"/>
                          <a:cs typeface="Times New Roman" panose="02020603050405020304" pitchFamily="18" charset="0"/>
                        </a:rPr>
                        <a:t>d</a:t>
                      </a:r>
                      <a:r>
                        <a:rPr lang="en-US" altLang="zh-CN" sz="1600" i="1" baseline="30000" dirty="0">
                          <a:latin typeface="Times New Roman" panose="02020603050405020304" pitchFamily="18" charset="0"/>
                          <a:cs typeface="Times New Roman" panose="02020603050405020304" pitchFamily="18" charset="0"/>
                        </a:rPr>
                        <a:t>2</a:t>
                      </a:r>
                      <a:endParaRPr lang="zh-CN" altLang="en-US" sz="1600" i="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10926837"/>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A</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3</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07787670"/>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B</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4</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3</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9</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30762050"/>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C</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1</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3</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4</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53351415"/>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D</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5</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5</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8330278"/>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E</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0</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58730560"/>
                  </a:ext>
                </a:extLst>
              </a:tr>
            </a:tbl>
          </a:graphicData>
        </a:graphic>
      </p:graphicFrame>
      <p:pic>
        <p:nvPicPr>
          <p:cNvPr id="33" name="图片 32">
            <a:extLst>
              <a:ext uri="{FF2B5EF4-FFF2-40B4-BE49-F238E27FC236}">
                <a16:creationId xmlns:a16="http://schemas.microsoft.com/office/drawing/2014/main" id="{31041A6A-CE98-F44A-8D46-017A7313A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0" y="3648627"/>
            <a:ext cx="2184400" cy="673100"/>
          </a:xfrm>
          <a:prstGeom prst="rect">
            <a:avLst/>
          </a:prstGeom>
        </p:spPr>
      </p:pic>
      <p:pic>
        <p:nvPicPr>
          <p:cNvPr id="35" name="图片 34">
            <a:extLst>
              <a:ext uri="{FF2B5EF4-FFF2-40B4-BE49-F238E27FC236}">
                <a16:creationId xmlns:a16="http://schemas.microsoft.com/office/drawing/2014/main" id="{019834CD-4B95-064D-B3CC-8227CF8B3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982" y="4409981"/>
            <a:ext cx="3843033" cy="582278"/>
          </a:xfrm>
          <a:prstGeom prst="rect">
            <a:avLst/>
          </a:prstGeom>
        </p:spPr>
      </p:pic>
    </p:spTree>
    <p:extLst>
      <p:ext uri="{BB962C8B-B14F-4D97-AF65-F5344CB8AC3E}">
        <p14:creationId xmlns:p14="http://schemas.microsoft.com/office/powerpoint/2010/main" val="413833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11" name="矩形 10">
            <a:extLst>
              <a:ext uri="{FF2B5EF4-FFF2-40B4-BE49-F238E27FC236}">
                <a16:creationId xmlns:a16="http://schemas.microsoft.com/office/drawing/2014/main" id="{ACEE66B3-B43E-8948-A7B1-F86A004EF9AF}"/>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代码实现</a:t>
            </a:r>
          </a:p>
        </p:txBody>
      </p:sp>
      <p:sp>
        <p:nvSpPr>
          <p:cNvPr id="12" name="文本框 11">
            <a:extLst>
              <a:ext uri="{FF2B5EF4-FFF2-40B4-BE49-F238E27FC236}">
                <a16:creationId xmlns:a16="http://schemas.microsoft.com/office/drawing/2014/main" id="{914338C5-E356-AF43-BFCB-4483A1182BDD}"/>
              </a:ext>
            </a:extLst>
          </p:cNvPr>
          <p:cNvSpPr txBox="1"/>
          <p:nvPr/>
        </p:nvSpPr>
        <p:spPr>
          <a:xfrm>
            <a:off x="395536" y="1010442"/>
            <a:ext cx="3888432" cy="1200329"/>
          </a:xfrm>
          <a:prstGeom prst="rect">
            <a:avLst/>
          </a:prstGeom>
          <a:noFill/>
        </p:spPr>
        <p:txBody>
          <a:bodyPr wrap="square">
            <a:spAutoFit/>
          </a:bodyPr>
          <a:lstStyle/>
          <a:p>
            <a:r>
              <a:rPr lang="en" altLang="zh-CN" sz="1200" b="0" i="0" dirty="0">
                <a:effectLst/>
                <a:latin typeface="Menlo" panose="020B0609030804020204" pitchFamily="49" charset="0"/>
              </a:rPr>
              <a:t>x = [85, 78, 92, 70, 88];</a:t>
            </a:r>
          </a:p>
          <a:p>
            <a:r>
              <a:rPr lang="en" altLang="zh-CN" sz="1200" b="0" i="0" dirty="0">
                <a:effectLst/>
                <a:latin typeface="Menlo" panose="020B0609030804020204" pitchFamily="49" charset="0"/>
              </a:rPr>
              <a:t>y = [82, 90, 85, 78, 86];</a:t>
            </a:r>
          </a:p>
          <a:p>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R = </a:t>
            </a:r>
            <a:r>
              <a:rPr lang="en" altLang="zh-CN" sz="1200" b="0" i="0" dirty="0" err="1">
                <a:effectLst/>
                <a:latin typeface="Menlo" panose="020B0609030804020204" pitchFamily="49" charset="0"/>
              </a:rPr>
              <a:t>corr</a:t>
            </a:r>
            <a:r>
              <a:rPr lang="en" altLang="zh-CN" sz="1200" b="0" i="0" dirty="0">
                <a:effectLst/>
                <a:latin typeface="Menlo" panose="020B0609030804020204" pitchFamily="49" charset="0"/>
              </a:rPr>
              <a:t>(x', y', </a:t>
            </a:r>
            <a:r>
              <a:rPr lang="en" altLang="zh-CN" sz="1200" b="0" i="0" dirty="0">
                <a:solidFill>
                  <a:srgbClr val="A709F5"/>
                </a:solidFill>
                <a:effectLst/>
                <a:latin typeface="Menlo" panose="020B0609030804020204" pitchFamily="49" charset="0"/>
              </a:rPr>
              <a:t>'Type'</a:t>
            </a:r>
            <a:r>
              <a:rPr lang="en" altLang="zh-CN" sz="1200" b="0" i="0" dirty="0">
                <a:effectLst/>
                <a:latin typeface="Menlo" panose="020B0609030804020204" pitchFamily="49" charset="0"/>
              </a:rPr>
              <a:t>, </a:t>
            </a:r>
            <a:r>
              <a:rPr lang="en" altLang="zh-CN" sz="1200" b="0" i="0" dirty="0">
                <a:solidFill>
                  <a:srgbClr val="A709F5"/>
                </a:solidFill>
                <a:effectLst/>
                <a:latin typeface="Menlo" panose="020B0609030804020204" pitchFamily="49" charset="0"/>
              </a:rPr>
              <a:t>'Spearman'</a:t>
            </a:r>
            <a:r>
              <a:rPr lang="en" altLang="zh-CN" sz="1200" b="0" i="0" dirty="0">
                <a:effectLst/>
                <a:latin typeface="Menlo" panose="020B0609030804020204" pitchFamily="49" charset="0"/>
              </a:rPr>
              <a:t>);</a:t>
            </a:r>
          </a:p>
          <a:p>
            <a:endParaRPr lang="en" altLang="zh-CN" sz="1200" b="0" i="0" dirty="0">
              <a:effectLst/>
              <a:latin typeface="Menlo" panose="020B0609030804020204" pitchFamily="49" charset="0"/>
            </a:endParaRPr>
          </a:p>
          <a:p>
            <a:r>
              <a:rPr lang="en" altLang="zh-CN" sz="1200" b="0" i="0" dirty="0" err="1">
                <a:effectLst/>
                <a:latin typeface="Menlo" panose="020B0609030804020204" pitchFamily="49" charset="0"/>
              </a:rPr>
              <a:t>disp</a:t>
            </a:r>
            <a:r>
              <a:rPr lang="en" altLang="zh-CN" sz="1200" b="0" i="0" dirty="0">
                <a:effectLst/>
                <a:latin typeface="Menlo" panose="020B0609030804020204" pitchFamily="49" charset="0"/>
              </a:rPr>
              <a:t>(R);</a:t>
            </a:r>
          </a:p>
        </p:txBody>
      </p:sp>
      <p:sp>
        <p:nvSpPr>
          <p:cNvPr id="14" name="文本框 13">
            <a:extLst>
              <a:ext uri="{FF2B5EF4-FFF2-40B4-BE49-F238E27FC236}">
                <a16:creationId xmlns:a16="http://schemas.microsoft.com/office/drawing/2014/main" id="{92D672C4-D747-4A47-8F5A-31230F516264}"/>
              </a:ext>
            </a:extLst>
          </p:cNvPr>
          <p:cNvSpPr txBox="1"/>
          <p:nvPr/>
        </p:nvSpPr>
        <p:spPr>
          <a:xfrm>
            <a:off x="899592" y="2387084"/>
            <a:ext cx="1008112" cy="369332"/>
          </a:xfrm>
          <a:prstGeom prst="rect">
            <a:avLst/>
          </a:prstGeom>
          <a:noFill/>
        </p:spPr>
        <p:txBody>
          <a:bodyPr wrap="square">
            <a:spAutoFit/>
          </a:bodyPr>
          <a:lstStyle/>
          <a:p>
            <a:r>
              <a:rPr lang="zh-CN" altLang="en-US" dirty="0"/>
              <a:t>0.3000</a:t>
            </a:r>
          </a:p>
        </p:txBody>
      </p:sp>
      <p:sp>
        <p:nvSpPr>
          <p:cNvPr id="16" name="文本框 15">
            <a:extLst>
              <a:ext uri="{FF2B5EF4-FFF2-40B4-BE49-F238E27FC236}">
                <a16:creationId xmlns:a16="http://schemas.microsoft.com/office/drawing/2014/main" id="{E7E66724-B984-0B4D-B80F-83729D3E28B3}"/>
              </a:ext>
            </a:extLst>
          </p:cNvPr>
          <p:cNvSpPr txBox="1"/>
          <p:nvPr/>
        </p:nvSpPr>
        <p:spPr>
          <a:xfrm>
            <a:off x="4370834" y="997363"/>
            <a:ext cx="4572000" cy="1200329"/>
          </a:xfrm>
          <a:prstGeom prst="rect">
            <a:avLst/>
          </a:prstGeom>
          <a:noFill/>
        </p:spPr>
        <p:txBody>
          <a:bodyPr wrap="square">
            <a:spAutoFit/>
          </a:bodyPr>
          <a:lstStyle/>
          <a:p>
            <a:r>
              <a:rPr lang="en" altLang="zh-CN" sz="1200" b="0" i="0" dirty="0">
                <a:effectLst/>
                <a:latin typeface="Menlo" panose="020B0609030804020204" pitchFamily="49" charset="0"/>
              </a:rPr>
              <a:t>x = [3, 4, 1, 5, 2];</a:t>
            </a:r>
          </a:p>
          <a:p>
            <a:r>
              <a:rPr lang="en" altLang="zh-CN" sz="1200" b="0" i="0" dirty="0">
                <a:effectLst/>
                <a:latin typeface="Menlo" panose="020B0609030804020204" pitchFamily="49" charset="0"/>
              </a:rPr>
              <a:t>y = [4, 1, 3, 5, 2];</a:t>
            </a:r>
          </a:p>
          <a:p>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R = </a:t>
            </a:r>
            <a:r>
              <a:rPr lang="en" altLang="zh-CN" sz="1200" b="0" i="0" dirty="0" err="1">
                <a:effectLst/>
                <a:latin typeface="Menlo" panose="020B0609030804020204" pitchFamily="49" charset="0"/>
              </a:rPr>
              <a:t>corr</a:t>
            </a:r>
            <a:r>
              <a:rPr lang="en" altLang="zh-CN" sz="1200" b="0" i="0" dirty="0">
                <a:effectLst/>
                <a:latin typeface="Menlo" panose="020B0609030804020204" pitchFamily="49" charset="0"/>
              </a:rPr>
              <a:t>(x', y', </a:t>
            </a:r>
            <a:r>
              <a:rPr lang="en" altLang="zh-CN" sz="1200" b="0" i="0" dirty="0">
                <a:solidFill>
                  <a:srgbClr val="A709F5"/>
                </a:solidFill>
                <a:effectLst/>
                <a:latin typeface="Menlo" panose="020B0609030804020204" pitchFamily="49" charset="0"/>
              </a:rPr>
              <a:t>'Type'</a:t>
            </a:r>
            <a:r>
              <a:rPr lang="en" altLang="zh-CN" sz="1200" b="0" i="0" dirty="0">
                <a:effectLst/>
                <a:latin typeface="Menlo" panose="020B0609030804020204" pitchFamily="49" charset="0"/>
              </a:rPr>
              <a:t>, </a:t>
            </a:r>
            <a:r>
              <a:rPr lang="en" altLang="zh-CN" sz="1200" b="0" i="0" dirty="0">
                <a:solidFill>
                  <a:srgbClr val="A709F5"/>
                </a:solidFill>
                <a:effectLst/>
                <a:latin typeface="Menlo" panose="020B0609030804020204" pitchFamily="49" charset="0"/>
              </a:rPr>
              <a:t>'Spearman'</a:t>
            </a:r>
            <a:r>
              <a:rPr lang="en" altLang="zh-CN" sz="1200" b="0" i="0" dirty="0">
                <a:effectLst/>
                <a:latin typeface="Menlo" panose="020B0609030804020204" pitchFamily="49" charset="0"/>
              </a:rPr>
              <a:t>);</a:t>
            </a:r>
          </a:p>
          <a:p>
            <a:endParaRPr lang="en" altLang="zh-CN" sz="1200" b="0" i="0" dirty="0">
              <a:effectLst/>
              <a:latin typeface="Menlo" panose="020B0609030804020204" pitchFamily="49" charset="0"/>
            </a:endParaRPr>
          </a:p>
          <a:p>
            <a:r>
              <a:rPr lang="en" altLang="zh-CN" sz="1200" b="0" i="0" dirty="0" err="1">
                <a:effectLst/>
                <a:latin typeface="Menlo" panose="020B0609030804020204" pitchFamily="49" charset="0"/>
              </a:rPr>
              <a:t>disp</a:t>
            </a:r>
            <a:r>
              <a:rPr lang="en" altLang="zh-CN" sz="1200" b="0" i="0" dirty="0">
                <a:effectLst/>
                <a:latin typeface="Menlo" panose="020B0609030804020204" pitchFamily="49" charset="0"/>
              </a:rPr>
              <a:t>(R);</a:t>
            </a:r>
          </a:p>
        </p:txBody>
      </p:sp>
      <p:sp>
        <p:nvSpPr>
          <p:cNvPr id="17" name="文本框 16">
            <a:extLst>
              <a:ext uri="{FF2B5EF4-FFF2-40B4-BE49-F238E27FC236}">
                <a16:creationId xmlns:a16="http://schemas.microsoft.com/office/drawing/2014/main" id="{DF126B93-1A8F-E744-BAA6-866EE9AACF1D}"/>
              </a:ext>
            </a:extLst>
          </p:cNvPr>
          <p:cNvSpPr txBox="1"/>
          <p:nvPr/>
        </p:nvSpPr>
        <p:spPr>
          <a:xfrm>
            <a:off x="2555776" y="3123166"/>
            <a:ext cx="4572000" cy="1200329"/>
          </a:xfrm>
          <a:prstGeom prst="rect">
            <a:avLst/>
          </a:prstGeom>
          <a:noFill/>
        </p:spPr>
        <p:txBody>
          <a:bodyPr wrap="square">
            <a:spAutoFit/>
          </a:bodyPr>
          <a:lstStyle/>
          <a:p>
            <a:r>
              <a:rPr lang="en" altLang="zh-CN" sz="1200" b="0" i="0" dirty="0">
                <a:effectLst/>
                <a:latin typeface="Menlo" panose="020B0609030804020204" pitchFamily="49" charset="0"/>
              </a:rPr>
              <a:t>x = [3, 4, 1, 5, 2];</a:t>
            </a:r>
          </a:p>
          <a:p>
            <a:r>
              <a:rPr lang="en" altLang="zh-CN" sz="1200" b="0" i="0" dirty="0">
                <a:effectLst/>
                <a:latin typeface="Menlo" panose="020B0609030804020204" pitchFamily="49" charset="0"/>
              </a:rPr>
              <a:t>y = [4, 1, 3, 5, 2];</a:t>
            </a:r>
          </a:p>
          <a:p>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R = </a:t>
            </a:r>
            <a:r>
              <a:rPr lang="en" altLang="zh-CN" sz="1200" b="0" i="0" dirty="0" err="1">
                <a:effectLst/>
                <a:latin typeface="Menlo" panose="020B0609030804020204" pitchFamily="49" charset="0"/>
              </a:rPr>
              <a:t>corr</a:t>
            </a:r>
            <a:r>
              <a:rPr lang="en" altLang="zh-CN" sz="1200" b="0" i="0" dirty="0">
                <a:effectLst/>
                <a:latin typeface="Menlo" panose="020B0609030804020204" pitchFamily="49" charset="0"/>
              </a:rPr>
              <a:t>(x', y', </a:t>
            </a:r>
            <a:r>
              <a:rPr lang="en" altLang="zh-CN" sz="1200" b="0" i="0" dirty="0">
                <a:solidFill>
                  <a:srgbClr val="A709F5"/>
                </a:solidFill>
                <a:effectLst/>
                <a:latin typeface="Menlo" panose="020B0609030804020204" pitchFamily="49" charset="0"/>
              </a:rPr>
              <a:t>'Type'</a:t>
            </a:r>
            <a:r>
              <a:rPr lang="en" altLang="zh-CN" sz="1200" b="0" i="0" dirty="0">
                <a:effectLst/>
                <a:latin typeface="Menlo" panose="020B0609030804020204" pitchFamily="49" charset="0"/>
              </a:rPr>
              <a:t>, </a:t>
            </a:r>
            <a:r>
              <a:rPr lang="en" altLang="zh-CN" sz="1200" b="0" i="0" dirty="0">
                <a:solidFill>
                  <a:srgbClr val="A709F5"/>
                </a:solidFill>
                <a:effectLst/>
                <a:latin typeface="Menlo" panose="020B0609030804020204" pitchFamily="49" charset="0"/>
              </a:rPr>
              <a:t>'Pearson'</a:t>
            </a:r>
            <a:r>
              <a:rPr lang="en" altLang="zh-CN" sz="1200" b="0" i="0" dirty="0">
                <a:effectLst/>
                <a:latin typeface="Menlo" panose="020B0609030804020204" pitchFamily="49" charset="0"/>
              </a:rPr>
              <a:t>);</a:t>
            </a:r>
          </a:p>
          <a:p>
            <a:endParaRPr lang="en" altLang="zh-CN" sz="1200" b="0" i="0" dirty="0">
              <a:effectLst/>
              <a:latin typeface="Menlo" panose="020B0609030804020204" pitchFamily="49" charset="0"/>
            </a:endParaRPr>
          </a:p>
          <a:p>
            <a:r>
              <a:rPr lang="en" altLang="zh-CN" sz="1200" b="0" i="0" dirty="0" err="1">
                <a:effectLst/>
                <a:latin typeface="Menlo" panose="020B0609030804020204" pitchFamily="49" charset="0"/>
              </a:rPr>
              <a:t>disp</a:t>
            </a:r>
            <a:r>
              <a:rPr lang="en" altLang="zh-CN" sz="1200" b="0" i="0" dirty="0">
                <a:effectLst/>
                <a:latin typeface="Menlo" panose="020B0609030804020204" pitchFamily="49" charset="0"/>
              </a:rPr>
              <a:t>(R);</a:t>
            </a:r>
          </a:p>
        </p:txBody>
      </p:sp>
      <p:sp>
        <p:nvSpPr>
          <p:cNvPr id="18" name="文本框 17">
            <a:extLst>
              <a:ext uri="{FF2B5EF4-FFF2-40B4-BE49-F238E27FC236}">
                <a16:creationId xmlns:a16="http://schemas.microsoft.com/office/drawing/2014/main" id="{EF7D2C51-F0D6-2A49-BF7D-61E13990BE85}"/>
              </a:ext>
            </a:extLst>
          </p:cNvPr>
          <p:cNvSpPr txBox="1"/>
          <p:nvPr/>
        </p:nvSpPr>
        <p:spPr>
          <a:xfrm>
            <a:off x="5220072" y="2387084"/>
            <a:ext cx="1008112" cy="369332"/>
          </a:xfrm>
          <a:prstGeom prst="rect">
            <a:avLst/>
          </a:prstGeom>
          <a:noFill/>
        </p:spPr>
        <p:txBody>
          <a:bodyPr wrap="square">
            <a:spAutoFit/>
          </a:bodyPr>
          <a:lstStyle/>
          <a:p>
            <a:r>
              <a:rPr lang="zh-CN" altLang="en-US" dirty="0"/>
              <a:t>0.3000</a:t>
            </a:r>
          </a:p>
        </p:txBody>
      </p:sp>
      <p:sp>
        <p:nvSpPr>
          <p:cNvPr id="6" name="文本框 5">
            <a:extLst>
              <a:ext uri="{FF2B5EF4-FFF2-40B4-BE49-F238E27FC236}">
                <a16:creationId xmlns:a16="http://schemas.microsoft.com/office/drawing/2014/main" id="{08740A7B-638D-3146-99D2-D8A007354122}"/>
              </a:ext>
            </a:extLst>
          </p:cNvPr>
          <p:cNvSpPr txBox="1"/>
          <p:nvPr/>
        </p:nvSpPr>
        <p:spPr>
          <a:xfrm>
            <a:off x="3357493" y="4579223"/>
            <a:ext cx="710451" cy="369332"/>
          </a:xfrm>
          <a:prstGeom prst="rect">
            <a:avLst/>
          </a:prstGeom>
          <a:noFill/>
        </p:spPr>
        <p:txBody>
          <a:bodyPr wrap="none" rtlCol="0">
            <a:spAutoFit/>
          </a:bodyPr>
          <a:lstStyle/>
          <a:p>
            <a:r>
              <a:rPr kumimoji="1" lang="en-US" altLang="zh-CN" dirty="0"/>
              <a:t>0.300</a:t>
            </a:r>
            <a:endParaRPr kumimoji="1" lang="zh-CN" altLang="en-US" dirty="0"/>
          </a:p>
        </p:txBody>
      </p:sp>
    </p:spTree>
    <p:extLst>
      <p:ext uri="{BB962C8B-B14F-4D97-AF65-F5344CB8AC3E}">
        <p14:creationId xmlns:p14="http://schemas.microsoft.com/office/powerpoint/2010/main" val="424188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59</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a:t>
            </a:r>
            <a:r>
              <a:rPr lang="en-US" altLang="zh-CN" sz="2400" b="1" dirty="0">
                <a:solidFill>
                  <a:srgbClr val="630D5F"/>
                </a:solidFill>
                <a:latin typeface="Times New Roman" panose="02020603050405020304" pitchFamily="18" charset="0"/>
                <a:cs typeface="Times New Roman" panose="02020603050405020304" pitchFamily="18" charset="0"/>
              </a:rPr>
              <a:t>3</a:t>
            </a:r>
            <a:r>
              <a:rPr lang="zh-CN" altLang="en-US" sz="2400" b="1" dirty="0">
                <a:solidFill>
                  <a:srgbClr val="630D5F"/>
                </a:solidFill>
                <a:latin typeface="Times New Roman" panose="02020603050405020304" pitchFamily="18" charset="0"/>
                <a:cs typeface="Times New Roman" panose="02020603050405020304" pitchFamily="18" charset="0"/>
              </a:rPr>
              <a:t>）肯德尔秩相关系数（</a:t>
            </a:r>
            <a:r>
              <a:rPr lang="en" altLang="zh-CN" sz="2400" b="1" dirty="0">
                <a:solidFill>
                  <a:srgbClr val="630D5F"/>
                </a:solidFill>
                <a:latin typeface="Times New Roman" panose="02020603050405020304" pitchFamily="18" charset="0"/>
                <a:cs typeface="Times New Roman" panose="02020603050405020304" pitchFamily="18" charset="0"/>
              </a:rPr>
              <a:t>Kendall</a:t>
            </a:r>
            <a:r>
              <a:rPr lang="zh-CN" altLang="en-US" sz="2400" b="1" dirty="0">
                <a:solidFill>
                  <a:srgbClr val="630D5F"/>
                </a:solidFill>
                <a:latin typeface="Times New Roman" panose="02020603050405020304" pitchFamily="18" charset="0"/>
                <a:cs typeface="Times New Roman" panose="02020603050405020304" pitchFamily="18" charset="0"/>
              </a:rPr>
              <a:t> </a:t>
            </a:r>
            <a:r>
              <a:rPr lang="en-US" altLang="zh-CN" sz="2400" b="1" dirty="0">
                <a:solidFill>
                  <a:srgbClr val="630D5F"/>
                </a:solidFill>
                <a:latin typeface="Times New Roman" panose="02020603050405020304" pitchFamily="18" charset="0"/>
                <a:cs typeface="Times New Roman" panose="02020603050405020304" pitchFamily="18" charset="0"/>
              </a:rPr>
              <a:t>Rank</a:t>
            </a:r>
            <a:r>
              <a:rPr lang="zh-CN" altLang="en-US" sz="2400" b="1" dirty="0">
                <a:solidFill>
                  <a:srgbClr val="630D5F"/>
                </a:solidFill>
                <a:latin typeface="Times New Roman" panose="02020603050405020304" pitchFamily="18" charset="0"/>
                <a:cs typeface="Times New Roman" panose="02020603050405020304" pitchFamily="18" charset="0"/>
              </a:rPr>
              <a:t> </a:t>
            </a:r>
            <a:r>
              <a:rPr lang="en-US" altLang="zh-CN" sz="2400" b="1" dirty="0">
                <a:solidFill>
                  <a:srgbClr val="630D5F"/>
                </a:solidFill>
                <a:latin typeface="Times New Roman" panose="02020603050405020304" pitchFamily="18" charset="0"/>
                <a:cs typeface="Times New Roman" panose="02020603050405020304" pitchFamily="18" charset="0"/>
              </a:rPr>
              <a:t>Correlation</a:t>
            </a:r>
            <a:r>
              <a:rPr lang="en" altLang="zh-CN" sz="2400" b="1" dirty="0">
                <a:solidFill>
                  <a:srgbClr val="630D5F"/>
                </a:solidFill>
                <a:latin typeface="Times New Roman" panose="02020603050405020304" pitchFamily="18" charset="0"/>
                <a:cs typeface="Times New Roman" panose="02020603050405020304" pitchFamily="18" charset="0"/>
              </a:rPr>
              <a:t> Coefficient</a:t>
            </a:r>
            <a:r>
              <a:rPr lang="zh-CN" altLang="en-US" sz="2400" b="1" dirty="0">
                <a:solidFill>
                  <a:srgbClr val="630D5F"/>
                </a:solidFill>
                <a:latin typeface="Times New Roman" panose="02020603050405020304" pitchFamily="18" charset="0"/>
                <a:cs typeface="Times New Roman" panose="02020603050405020304" pitchFamily="18" charset="0"/>
              </a:rPr>
              <a:t>）</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19F6B397-C46B-3944-9A7B-40BFDB31F476}"/>
              </a:ext>
            </a:extLst>
          </p:cNvPr>
          <p:cNvSpPr txBox="1"/>
          <p:nvPr/>
        </p:nvSpPr>
        <p:spPr>
          <a:xfrm>
            <a:off x="294079" y="939930"/>
            <a:ext cx="6065652" cy="369332"/>
          </a:xfrm>
          <a:prstGeom prst="rect">
            <a:avLst/>
          </a:prstGeom>
          <a:noFill/>
        </p:spPr>
        <p:txBody>
          <a:bodyPr wrap="square">
            <a:spAutoFit/>
          </a:bodyPr>
          <a:lstStyle/>
          <a:p>
            <a:r>
              <a:rPr lang="zh-CN" altLang="en-US" dirty="0"/>
              <a:t>通过计算</a:t>
            </a:r>
            <a:r>
              <a:rPr lang="zh-CN" altLang="en-US" dirty="0">
                <a:solidFill>
                  <a:srgbClr val="C00000"/>
                </a:solidFill>
              </a:rPr>
              <a:t>数据点对</a:t>
            </a:r>
            <a:r>
              <a:rPr lang="zh-CN" altLang="en-US" dirty="0"/>
              <a:t>之间的一致性来衡量两个变量的相关性</a:t>
            </a:r>
          </a:p>
        </p:txBody>
      </p:sp>
      <p:pic>
        <p:nvPicPr>
          <p:cNvPr id="9" name="图片 8">
            <a:extLst>
              <a:ext uri="{FF2B5EF4-FFF2-40B4-BE49-F238E27FC236}">
                <a16:creationId xmlns:a16="http://schemas.microsoft.com/office/drawing/2014/main" id="{CBD4C979-3F0D-5049-9D50-340B61E06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452635"/>
            <a:ext cx="1600200" cy="762000"/>
          </a:xfrm>
          <a:prstGeom prst="rect">
            <a:avLst/>
          </a:prstGeom>
        </p:spPr>
      </p:pic>
      <p:pic>
        <p:nvPicPr>
          <p:cNvPr id="13" name="图片 12">
            <a:extLst>
              <a:ext uri="{FF2B5EF4-FFF2-40B4-BE49-F238E27FC236}">
                <a16:creationId xmlns:a16="http://schemas.microsoft.com/office/drawing/2014/main" id="{1BEDEBEB-C6EA-0548-A69E-2AE8A9926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79" y="2374834"/>
            <a:ext cx="4003532" cy="481628"/>
          </a:xfrm>
          <a:prstGeom prst="rect">
            <a:avLst/>
          </a:prstGeom>
        </p:spPr>
      </p:pic>
      <p:sp>
        <p:nvSpPr>
          <p:cNvPr id="19" name="文本框 18">
            <a:extLst>
              <a:ext uri="{FF2B5EF4-FFF2-40B4-BE49-F238E27FC236}">
                <a16:creationId xmlns:a16="http://schemas.microsoft.com/office/drawing/2014/main" id="{4E5F4275-29A1-8541-99F5-C9547DBC898C}"/>
              </a:ext>
            </a:extLst>
          </p:cNvPr>
          <p:cNvSpPr txBox="1"/>
          <p:nvPr/>
        </p:nvSpPr>
        <p:spPr>
          <a:xfrm>
            <a:off x="4399068" y="2211710"/>
            <a:ext cx="1741086"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concordant pairs</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5ECAE647-2D69-9345-A501-4E88790F48AE}"/>
              </a:ext>
            </a:extLst>
          </p:cNvPr>
          <p:cNvSpPr txBox="1"/>
          <p:nvPr/>
        </p:nvSpPr>
        <p:spPr>
          <a:xfrm>
            <a:off x="4399068" y="2560631"/>
            <a:ext cx="1741086"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discordant pairs</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F368B90F-6E6E-954F-942E-E8BBF072CD82}"/>
              </a:ext>
            </a:extLst>
          </p:cNvPr>
          <p:cNvSpPr txBox="1"/>
          <p:nvPr/>
        </p:nvSpPr>
        <p:spPr>
          <a:xfrm>
            <a:off x="6062750" y="3863025"/>
            <a:ext cx="2902389" cy="954107"/>
          </a:xfrm>
          <a:prstGeom prst="rect">
            <a:avLst/>
          </a:prstGeom>
          <a:noFill/>
        </p:spPr>
        <p:txBody>
          <a:bodyPr wrap="square">
            <a:spAutoFit/>
          </a:bodyPr>
          <a:lstStyle/>
          <a:p>
            <a:pPr algn="just"/>
            <a:r>
              <a:rPr lang="en" altLang="zh-CN" sz="1400" dirty="0">
                <a:solidFill>
                  <a:srgbClr val="202122"/>
                </a:solidFill>
                <a:latin typeface="Times New Roman" panose="02020603050405020304" pitchFamily="18" charset="0"/>
                <a:cs typeface="Times New Roman" panose="02020603050405020304" pitchFamily="18" charset="0"/>
              </a:rPr>
              <a:t>Maurice George Kendall,  (1907 –1983) was a prominent British statistician. The Kendall tau rank correlation</a:t>
            </a:r>
            <a:r>
              <a:rPr lang="zh-CN" altLang="en-US" sz="1400" dirty="0">
                <a:solidFill>
                  <a:srgbClr val="202122"/>
                </a:solidFill>
                <a:latin typeface="Times New Roman" panose="02020603050405020304" pitchFamily="18" charset="0"/>
                <a:cs typeface="Times New Roman" panose="02020603050405020304" pitchFamily="18" charset="0"/>
              </a:rPr>
              <a:t> </a:t>
            </a:r>
            <a:r>
              <a:rPr lang="en" altLang="zh-CN" sz="1400" dirty="0">
                <a:solidFill>
                  <a:srgbClr val="202122"/>
                </a:solidFill>
                <a:latin typeface="Times New Roman" panose="02020603050405020304" pitchFamily="18" charset="0"/>
                <a:cs typeface="Times New Roman" panose="02020603050405020304" pitchFamily="18" charset="0"/>
              </a:rPr>
              <a:t>is named after him.</a:t>
            </a:r>
            <a:endParaRPr lang="zh-CN" altLang="en-US" sz="1400" dirty="0">
              <a:solidFill>
                <a:srgbClr val="202122"/>
              </a:solidFill>
              <a:latin typeface="Times New Roman" panose="02020603050405020304" pitchFamily="18" charset="0"/>
              <a:cs typeface="Times New Roman" panose="02020603050405020304" pitchFamily="18" charset="0"/>
            </a:endParaRPr>
          </a:p>
        </p:txBody>
      </p:sp>
      <p:pic>
        <p:nvPicPr>
          <p:cNvPr id="58370" name="Picture 2">
            <a:extLst>
              <a:ext uri="{FF2B5EF4-FFF2-40B4-BE49-F238E27FC236}">
                <a16:creationId xmlns:a16="http://schemas.microsoft.com/office/drawing/2014/main" id="{0A7FF677-6D2C-4342-A820-36C606702F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827" y="917409"/>
            <a:ext cx="2123882" cy="2847932"/>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5AD080EB-43BD-1F48-8EC0-D3892CBDE657}"/>
              </a:ext>
            </a:extLst>
          </p:cNvPr>
          <p:cNvSpPr txBox="1"/>
          <p:nvPr/>
        </p:nvSpPr>
        <p:spPr>
          <a:xfrm>
            <a:off x="396291" y="3460369"/>
            <a:ext cx="3931524" cy="923330"/>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与皮尔逊相关系数一样，取值</a:t>
            </a:r>
            <a:r>
              <a:rPr lang="en-US" altLang="zh-CN"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到</a:t>
            </a:r>
            <a:r>
              <a:rPr lang="en-US" altLang="zh-CN"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之间</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dirty="0"/>
              <a:t>对异常值的敏感度较低</a:t>
            </a:r>
          </a:p>
        </p:txBody>
      </p:sp>
    </p:spTree>
    <p:extLst>
      <p:ext uri="{BB962C8B-B14F-4D97-AF65-F5344CB8AC3E}">
        <p14:creationId xmlns:p14="http://schemas.microsoft.com/office/powerpoint/2010/main" val="2766652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vs.</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图像插值</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6</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093E8A1C-41EE-2042-CDBE-A642A04345C7}"/>
              </a:ext>
            </a:extLst>
          </p:cNvPr>
          <p:cNvSpPr txBox="1"/>
          <p:nvPr/>
        </p:nvSpPr>
        <p:spPr>
          <a:xfrm>
            <a:off x="182361" y="1203598"/>
            <a:ext cx="8779277" cy="3046988"/>
          </a:xfrm>
          <a:prstGeom prst="rect">
            <a:avLst/>
          </a:prstGeom>
          <a:noFill/>
        </p:spPr>
        <p:txBody>
          <a:bodyPr wrap="square">
            <a:spAutoFit/>
          </a:bodyPr>
          <a:lstStyle/>
          <a:p>
            <a:r>
              <a:rPr lang="en" altLang="zh-CN" sz="1600" b="0" dirty="0">
                <a:solidFill>
                  <a:srgbClr val="0000FF"/>
                </a:solidFill>
                <a:effectLst/>
                <a:latin typeface="Menlo" panose="020B0609030804020204" pitchFamily="49" charset="0"/>
              </a:rPr>
              <a:t>import</a:t>
            </a:r>
            <a:r>
              <a:rPr lang="en" altLang="zh-CN" sz="1600" b="0" dirty="0">
                <a:solidFill>
                  <a:srgbClr val="000000"/>
                </a:solidFill>
                <a:effectLst/>
                <a:latin typeface="Menlo" panose="020B0609030804020204" pitchFamily="49" charset="0"/>
              </a:rPr>
              <a:t> cv2</a:t>
            </a:r>
          </a:p>
          <a:p>
            <a:r>
              <a:rPr lang="en" altLang="zh-CN" sz="1600" b="0" dirty="0">
                <a:solidFill>
                  <a:srgbClr val="0000FF"/>
                </a:solidFill>
                <a:effectLst/>
                <a:latin typeface="Menlo" panose="020B0609030804020204" pitchFamily="49" charset="0"/>
              </a:rPr>
              <a:t>import</a:t>
            </a:r>
            <a:r>
              <a:rPr lang="en" altLang="zh-CN" sz="1600" b="0" dirty="0">
                <a:solidFill>
                  <a:srgbClr val="000000"/>
                </a:solidFill>
                <a:effectLst/>
                <a:latin typeface="Menlo" panose="020B0609030804020204" pitchFamily="49" charset="0"/>
              </a:rPr>
              <a:t> </a:t>
            </a:r>
            <a:r>
              <a:rPr lang="en" altLang="zh-CN" sz="1600" b="0" dirty="0" err="1">
                <a:solidFill>
                  <a:srgbClr val="000000"/>
                </a:solidFill>
                <a:effectLst/>
                <a:latin typeface="Menlo" panose="020B0609030804020204" pitchFamily="49" charset="0"/>
              </a:rPr>
              <a:t>numpy</a:t>
            </a:r>
            <a:r>
              <a:rPr lang="en" altLang="zh-CN" sz="1600" b="0" dirty="0">
                <a:solidFill>
                  <a:srgbClr val="000000"/>
                </a:solidFill>
                <a:effectLst/>
                <a:latin typeface="Menlo" panose="020B0609030804020204" pitchFamily="49" charset="0"/>
              </a:rPr>
              <a:t> </a:t>
            </a:r>
            <a:r>
              <a:rPr lang="en" altLang="zh-CN" sz="1600" b="0" dirty="0">
                <a:solidFill>
                  <a:srgbClr val="0000FF"/>
                </a:solidFill>
                <a:effectLst/>
                <a:latin typeface="Menlo" panose="020B0609030804020204" pitchFamily="49" charset="0"/>
              </a:rPr>
              <a:t>as</a:t>
            </a:r>
            <a:r>
              <a:rPr lang="en" altLang="zh-CN" sz="1600" b="0" dirty="0">
                <a:solidFill>
                  <a:srgbClr val="000000"/>
                </a:solidFill>
                <a:effectLst/>
                <a:latin typeface="Menlo" panose="020B0609030804020204" pitchFamily="49" charset="0"/>
              </a:rPr>
              <a:t> np</a:t>
            </a:r>
          </a:p>
          <a:p>
            <a:endParaRPr lang="en" altLang="zh-CN" sz="1600" b="0" dirty="0">
              <a:solidFill>
                <a:srgbClr val="000000"/>
              </a:solidFill>
              <a:effectLst/>
              <a:latin typeface="Menlo" panose="020B0609030804020204" pitchFamily="49" charset="0"/>
            </a:endParaRPr>
          </a:p>
          <a:p>
            <a:r>
              <a:rPr lang="en" altLang="zh-CN" sz="1600" b="0" dirty="0">
                <a:solidFill>
                  <a:srgbClr val="000000"/>
                </a:solidFill>
                <a:effectLst/>
                <a:latin typeface="Menlo" panose="020B0609030804020204" pitchFamily="49" charset="0"/>
              </a:rPr>
              <a:t>x = cv2.imread(</a:t>
            </a:r>
            <a:r>
              <a:rPr lang="en" altLang="zh-CN" sz="1600" b="0" dirty="0">
                <a:solidFill>
                  <a:srgbClr val="A31515"/>
                </a:solidFill>
                <a:effectLst/>
                <a:latin typeface="Menlo" panose="020B0609030804020204" pitchFamily="49" charset="0"/>
              </a:rPr>
              <a:t>'</a:t>
            </a:r>
            <a:r>
              <a:rPr lang="en" altLang="zh-CN" sz="1600" b="0" dirty="0" err="1">
                <a:solidFill>
                  <a:srgbClr val="A31515"/>
                </a:solidFill>
                <a:effectLst/>
                <a:latin typeface="Menlo" panose="020B0609030804020204" pitchFamily="49" charset="0"/>
              </a:rPr>
              <a:t>zurich_gt.png</a:t>
            </a:r>
            <a:r>
              <a:rPr lang="en" altLang="zh-CN" sz="1600" b="0" dirty="0">
                <a:solidFill>
                  <a:srgbClr val="A31515"/>
                </a:solidFill>
                <a:effectLst/>
                <a:latin typeface="Menlo" panose="020B0609030804020204" pitchFamily="49" charset="0"/>
              </a:rPr>
              <a:t>'</a:t>
            </a:r>
            <a:r>
              <a:rPr lang="en" altLang="zh-CN" sz="1600" b="0" dirty="0">
                <a:solidFill>
                  <a:srgbClr val="000000"/>
                </a:solidFill>
                <a:effectLst/>
                <a:latin typeface="Menlo" panose="020B0609030804020204" pitchFamily="49" charset="0"/>
              </a:rPr>
              <a:t>, cv2.IMREAD_GRAYSCALE)</a:t>
            </a:r>
          </a:p>
          <a:p>
            <a:r>
              <a:rPr lang="en" altLang="zh-CN" sz="1600" b="0" dirty="0">
                <a:solidFill>
                  <a:srgbClr val="000000"/>
                </a:solidFill>
                <a:effectLst/>
                <a:latin typeface="Menlo" panose="020B0609030804020204" pitchFamily="49" charset="0"/>
              </a:rPr>
              <a:t>x = </a:t>
            </a:r>
            <a:r>
              <a:rPr lang="en" altLang="zh-CN" sz="1600" b="0" dirty="0" err="1">
                <a:solidFill>
                  <a:srgbClr val="000000"/>
                </a:solidFill>
                <a:effectLst/>
                <a:latin typeface="Menlo" panose="020B0609030804020204" pitchFamily="49" charset="0"/>
              </a:rPr>
              <a:t>torch.from_numpy</a:t>
            </a:r>
            <a:r>
              <a:rPr lang="en" altLang="zh-CN" sz="1600" b="0" dirty="0">
                <a:solidFill>
                  <a:srgbClr val="000000"/>
                </a:solidFill>
                <a:effectLst/>
                <a:latin typeface="Menlo" panose="020B0609030804020204" pitchFamily="49" charset="0"/>
              </a:rPr>
              <a:t>(</a:t>
            </a:r>
            <a:r>
              <a:rPr lang="en" altLang="zh-CN" sz="1600" b="0" dirty="0" err="1">
                <a:solidFill>
                  <a:srgbClr val="000000"/>
                </a:solidFill>
                <a:effectLst/>
                <a:latin typeface="Menlo" panose="020B0609030804020204" pitchFamily="49" charset="0"/>
              </a:rPr>
              <a:t>x.astype</a:t>
            </a:r>
            <a:r>
              <a:rPr lang="en" altLang="zh-CN" sz="1600" b="0" dirty="0">
                <a:solidFill>
                  <a:srgbClr val="000000"/>
                </a:solidFill>
                <a:effectLst/>
                <a:latin typeface="Menlo" panose="020B0609030804020204" pitchFamily="49" charset="0"/>
              </a:rPr>
              <a:t>(np.float32) / </a:t>
            </a:r>
            <a:r>
              <a:rPr lang="en" altLang="zh-CN" sz="1600" b="0" dirty="0">
                <a:solidFill>
                  <a:srgbClr val="098658"/>
                </a:solidFill>
                <a:effectLst/>
                <a:latin typeface="Menlo" panose="020B0609030804020204" pitchFamily="49" charset="0"/>
              </a:rPr>
              <a:t>255</a:t>
            </a:r>
            <a:r>
              <a:rPr lang="en" altLang="zh-CN" sz="1600" b="0" dirty="0">
                <a:solidFill>
                  <a:srgbClr val="000000"/>
                </a:solidFill>
                <a:effectLst/>
                <a:latin typeface="Menlo" panose="020B0609030804020204" pitchFamily="49" charset="0"/>
              </a:rPr>
              <a:t>.)</a:t>
            </a:r>
          </a:p>
          <a:p>
            <a:br>
              <a:rPr lang="en" altLang="zh-CN" sz="1600" b="0" dirty="0">
                <a:solidFill>
                  <a:srgbClr val="000000"/>
                </a:solidFill>
                <a:effectLst/>
                <a:latin typeface="Menlo" panose="020B0609030804020204" pitchFamily="49" charset="0"/>
              </a:rPr>
            </a:br>
            <a:r>
              <a:rPr lang="en" altLang="zh-CN" sz="1600" b="0" dirty="0">
                <a:solidFill>
                  <a:srgbClr val="000000"/>
                </a:solidFill>
                <a:effectLst/>
                <a:latin typeface="Menlo" panose="020B0609030804020204" pitchFamily="49" charset="0"/>
              </a:rPr>
              <a:t>y = </a:t>
            </a:r>
            <a:r>
              <a:rPr lang="en" altLang="zh-CN" sz="1600" b="0" dirty="0" err="1">
                <a:solidFill>
                  <a:srgbClr val="000000"/>
                </a:solidFill>
                <a:effectLst/>
                <a:latin typeface="Menlo" panose="020B0609030804020204" pitchFamily="49" charset="0"/>
              </a:rPr>
              <a:t>torch.nn.functional.interpolate</a:t>
            </a:r>
            <a:r>
              <a:rPr lang="en" altLang="zh-CN" sz="1600" b="0" dirty="0">
                <a:solidFill>
                  <a:srgbClr val="000000"/>
                </a:solidFill>
                <a:effectLst/>
                <a:latin typeface="Menlo" panose="020B0609030804020204" pitchFamily="49" charset="0"/>
              </a:rPr>
              <a:t>(x[</a:t>
            </a:r>
            <a:r>
              <a:rPr lang="en" altLang="zh-CN" sz="1600" b="0" dirty="0" err="1">
                <a:solidFill>
                  <a:srgbClr val="0000FF"/>
                </a:solidFill>
                <a:effectLst/>
                <a:latin typeface="Menlo" panose="020B0609030804020204" pitchFamily="49" charset="0"/>
              </a:rPr>
              <a:t>None</a:t>
            </a:r>
            <a:r>
              <a:rPr lang="en" altLang="zh-CN" sz="1600" b="0" dirty="0" err="1">
                <a:solidFill>
                  <a:srgbClr val="000000"/>
                </a:solidFill>
                <a:effectLst/>
                <a:latin typeface="Menlo" panose="020B0609030804020204" pitchFamily="49" charset="0"/>
              </a:rPr>
              <a:t>,</a:t>
            </a:r>
            <a:r>
              <a:rPr lang="en" altLang="zh-CN" sz="1600" b="0" dirty="0" err="1">
                <a:solidFill>
                  <a:srgbClr val="0000FF"/>
                </a:solidFill>
                <a:effectLst/>
                <a:latin typeface="Menlo" panose="020B0609030804020204" pitchFamily="49" charset="0"/>
              </a:rPr>
              <a:t>None</a:t>
            </a:r>
            <a:r>
              <a:rPr lang="en" altLang="zh-CN" sz="1600" b="0" dirty="0">
                <a:solidFill>
                  <a:srgbClr val="000000"/>
                </a:solidFill>
                <a:effectLst/>
                <a:latin typeface="Menlo" panose="020B0609030804020204" pitchFamily="49" charset="0"/>
              </a:rPr>
              <a:t>,...], </a:t>
            </a:r>
            <a:r>
              <a:rPr lang="en" altLang="zh-CN" sz="1600" b="0" dirty="0" err="1">
                <a:solidFill>
                  <a:srgbClr val="000000"/>
                </a:solidFill>
                <a:effectLst/>
                <a:latin typeface="Menlo" panose="020B0609030804020204" pitchFamily="49" charset="0"/>
              </a:rPr>
              <a:t>scale_factor</a:t>
            </a:r>
            <a:r>
              <a:rPr lang="en" altLang="zh-CN" sz="1600" b="0" dirty="0">
                <a:solidFill>
                  <a:srgbClr val="000000"/>
                </a:solidFill>
                <a:effectLst/>
                <a:latin typeface="Menlo" panose="020B0609030804020204" pitchFamily="49" charset="0"/>
              </a:rPr>
              <a:t>=</a:t>
            </a:r>
            <a:r>
              <a:rPr lang="en" altLang="zh-CN" sz="1600" b="0" dirty="0">
                <a:solidFill>
                  <a:srgbClr val="098658"/>
                </a:solidFill>
                <a:effectLst/>
                <a:latin typeface="Menlo" panose="020B0609030804020204" pitchFamily="49" charset="0"/>
              </a:rPr>
              <a:t>2</a:t>
            </a:r>
            <a:r>
              <a:rPr lang="en" altLang="zh-CN" sz="1600" b="0" dirty="0">
                <a:solidFill>
                  <a:srgbClr val="000000"/>
                </a:solidFill>
                <a:effectLst/>
                <a:latin typeface="Menlo" panose="020B0609030804020204" pitchFamily="49" charset="0"/>
              </a:rPr>
              <a:t>, mode=</a:t>
            </a:r>
            <a:r>
              <a:rPr lang="en" altLang="zh-CN" sz="1600" b="0" dirty="0">
                <a:solidFill>
                  <a:srgbClr val="A31515"/>
                </a:solidFill>
                <a:effectLst/>
                <a:latin typeface="Menlo" panose="020B0609030804020204" pitchFamily="49" charset="0"/>
              </a:rPr>
              <a:t>'bicubic'</a:t>
            </a:r>
            <a:r>
              <a:rPr lang="en" altLang="zh-CN" sz="1600" b="0" dirty="0">
                <a:solidFill>
                  <a:srgbClr val="000000"/>
                </a:solidFill>
                <a:effectLst/>
                <a:latin typeface="Menlo" panose="020B0609030804020204" pitchFamily="49" charset="0"/>
              </a:rPr>
              <a:t>, </a:t>
            </a:r>
            <a:r>
              <a:rPr lang="en" altLang="zh-CN" sz="1600" b="0" dirty="0" err="1">
                <a:solidFill>
                  <a:srgbClr val="000000"/>
                </a:solidFill>
                <a:effectLst/>
                <a:latin typeface="Menlo" panose="020B0609030804020204" pitchFamily="49" charset="0"/>
              </a:rPr>
              <a:t>align_corners</a:t>
            </a:r>
            <a:r>
              <a:rPr lang="en" altLang="zh-CN" sz="1600" b="0" dirty="0">
                <a:solidFill>
                  <a:srgbClr val="000000"/>
                </a:solidFill>
                <a:effectLst/>
                <a:latin typeface="Menlo" panose="020B0609030804020204" pitchFamily="49" charset="0"/>
              </a:rPr>
              <a:t>=</a:t>
            </a:r>
            <a:r>
              <a:rPr lang="en" altLang="zh-CN" sz="1600" b="0" dirty="0">
                <a:solidFill>
                  <a:srgbClr val="0000FF"/>
                </a:solidFill>
                <a:effectLst/>
                <a:latin typeface="Menlo" panose="020B0609030804020204" pitchFamily="49" charset="0"/>
              </a:rPr>
              <a:t>False</a:t>
            </a:r>
            <a:r>
              <a:rPr lang="en" altLang="zh-CN" sz="1600" b="0" dirty="0">
                <a:solidFill>
                  <a:srgbClr val="000000"/>
                </a:solidFill>
                <a:effectLst/>
                <a:latin typeface="Menlo" panose="020B0609030804020204" pitchFamily="49" charset="0"/>
              </a:rPr>
              <a:t>)</a:t>
            </a:r>
          </a:p>
          <a:p>
            <a:br>
              <a:rPr lang="en" altLang="zh-CN" sz="1600" b="0" dirty="0">
                <a:solidFill>
                  <a:srgbClr val="000000"/>
                </a:solidFill>
                <a:effectLst/>
                <a:latin typeface="Menlo" panose="020B0609030804020204" pitchFamily="49" charset="0"/>
              </a:rPr>
            </a:br>
            <a:r>
              <a:rPr lang="en" altLang="zh-CN" sz="1600" b="0" dirty="0">
                <a:solidFill>
                  <a:srgbClr val="000000"/>
                </a:solidFill>
                <a:effectLst/>
                <a:latin typeface="Menlo" panose="020B0609030804020204" pitchFamily="49" charset="0"/>
              </a:rPr>
              <a:t>y = np.uint8((</a:t>
            </a:r>
            <a:r>
              <a:rPr lang="en" altLang="zh-CN" sz="1600" b="0" dirty="0" err="1">
                <a:solidFill>
                  <a:srgbClr val="000000"/>
                </a:solidFill>
                <a:effectLst/>
                <a:latin typeface="Menlo" panose="020B0609030804020204" pitchFamily="49" charset="0"/>
              </a:rPr>
              <a:t>y.squeeze</a:t>
            </a:r>
            <a:r>
              <a:rPr lang="en" altLang="zh-CN" sz="1600" b="0" dirty="0">
                <a:solidFill>
                  <a:srgbClr val="000000"/>
                </a:solidFill>
                <a:effectLst/>
                <a:latin typeface="Menlo" panose="020B0609030804020204" pitchFamily="49" charset="0"/>
              </a:rPr>
              <a:t>()*</a:t>
            </a:r>
            <a:r>
              <a:rPr lang="en" altLang="zh-CN" sz="1600" b="0" dirty="0">
                <a:solidFill>
                  <a:srgbClr val="098658"/>
                </a:solidFill>
                <a:effectLst/>
                <a:latin typeface="Menlo" panose="020B0609030804020204" pitchFamily="49" charset="0"/>
              </a:rPr>
              <a:t>255</a:t>
            </a:r>
            <a:r>
              <a:rPr lang="en" altLang="zh-CN" sz="1600" b="0" dirty="0">
                <a:solidFill>
                  <a:srgbClr val="000000"/>
                </a:solidFill>
                <a:effectLst/>
                <a:latin typeface="Menlo" panose="020B0609030804020204" pitchFamily="49" charset="0"/>
              </a:rPr>
              <a:t>.).round())</a:t>
            </a:r>
          </a:p>
          <a:p>
            <a:br>
              <a:rPr lang="en" altLang="zh-CN" sz="1600" b="0" dirty="0">
                <a:solidFill>
                  <a:srgbClr val="000000"/>
                </a:solidFill>
                <a:effectLst/>
                <a:latin typeface="Menlo" panose="020B0609030804020204" pitchFamily="49" charset="0"/>
              </a:rPr>
            </a:br>
            <a:r>
              <a:rPr lang="en" altLang="zh-CN" sz="1600" b="0" dirty="0">
                <a:solidFill>
                  <a:srgbClr val="000000"/>
                </a:solidFill>
                <a:effectLst/>
                <a:latin typeface="Menlo" panose="020B0609030804020204" pitchFamily="49" charset="0"/>
              </a:rPr>
              <a:t>cv2.imwrite(</a:t>
            </a:r>
            <a:r>
              <a:rPr lang="en" altLang="zh-CN" sz="1600" b="0" dirty="0">
                <a:solidFill>
                  <a:srgbClr val="A31515"/>
                </a:solidFill>
                <a:effectLst/>
                <a:latin typeface="Menlo" panose="020B0609030804020204" pitchFamily="49" charset="0"/>
              </a:rPr>
              <a:t>'</a:t>
            </a:r>
            <a:r>
              <a:rPr lang="en" altLang="zh-CN" sz="1600" b="0" dirty="0" err="1">
                <a:solidFill>
                  <a:srgbClr val="A31515"/>
                </a:solidFill>
                <a:effectLst/>
                <a:latin typeface="Menlo" panose="020B0609030804020204" pitchFamily="49" charset="0"/>
              </a:rPr>
              <a:t>zurich_gt_bicubic.png</a:t>
            </a:r>
            <a:r>
              <a:rPr lang="en" altLang="zh-CN" sz="1600" b="0" dirty="0">
                <a:solidFill>
                  <a:srgbClr val="A31515"/>
                </a:solidFill>
                <a:effectLst/>
                <a:latin typeface="Menlo" panose="020B0609030804020204" pitchFamily="49" charset="0"/>
              </a:rPr>
              <a:t>'</a:t>
            </a:r>
            <a:r>
              <a:rPr lang="en" altLang="zh-CN" sz="1600" b="0" dirty="0">
                <a:solidFill>
                  <a:srgbClr val="000000"/>
                </a:solidFill>
                <a:effectLst/>
                <a:latin typeface="Menlo" panose="020B0609030804020204" pitchFamily="49" charset="0"/>
              </a:rPr>
              <a:t>, y)</a:t>
            </a:r>
          </a:p>
        </p:txBody>
      </p:sp>
    </p:spTree>
    <p:extLst>
      <p:ext uri="{BB962C8B-B14F-4D97-AF65-F5344CB8AC3E}">
        <p14:creationId xmlns:p14="http://schemas.microsoft.com/office/powerpoint/2010/main" val="13636932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60</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代码实现</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graphicFrame>
        <p:nvGraphicFramePr>
          <p:cNvPr id="16" name="表格 28">
            <a:extLst>
              <a:ext uri="{FF2B5EF4-FFF2-40B4-BE49-F238E27FC236}">
                <a16:creationId xmlns:a16="http://schemas.microsoft.com/office/drawing/2014/main" id="{4112572A-315C-2E49-A367-ABE6678BCBD1}"/>
              </a:ext>
            </a:extLst>
          </p:cNvPr>
          <p:cNvGraphicFramePr>
            <a:graphicFrameLocks noGrp="1"/>
          </p:cNvGraphicFramePr>
          <p:nvPr>
            <p:extLst>
              <p:ext uri="{D42A27DB-BD31-4B8C-83A1-F6EECF244321}">
                <p14:modId xmlns:p14="http://schemas.microsoft.com/office/powerpoint/2010/main" val="1898516675"/>
              </p:ext>
            </p:extLst>
          </p:nvPr>
        </p:nvGraphicFramePr>
        <p:xfrm>
          <a:off x="308670" y="2217343"/>
          <a:ext cx="3687267" cy="2225040"/>
        </p:xfrm>
        <a:graphic>
          <a:graphicData uri="http://schemas.openxmlformats.org/drawingml/2006/table">
            <a:tbl>
              <a:tblPr firstRow="1" bandRow="1">
                <a:tableStyleId>{5940675A-B579-460E-94D1-54222C63F5DA}</a:tableStyleId>
              </a:tblPr>
              <a:tblGrid>
                <a:gridCol w="1229089">
                  <a:extLst>
                    <a:ext uri="{9D8B030D-6E8A-4147-A177-3AD203B41FA5}">
                      <a16:colId xmlns:a16="http://schemas.microsoft.com/office/drawing/2014/main" val="4294134597"/>
                    </a:ext>
                  </a:extLst>
                </a:gridCol>
                <a:gridCol w="1229089">
                  <a:extLst>
                    <a:ext uri="{9D8B030D-6E8A-4147-A177-3AD203B41FA5}">
                      <a16:colId xmlns:a16="http://schemas.microsoft.com/office/drawing/2014/main" val="3527184073"/>
                    </a:ext>
                  </a:extLst>
                </a:gridCol>
                <a:gridCol w="1229089">
                  <a:extLst>
                    <a:ext uri="{9D8B030D-6E8A-4147-A177-3AD203B41FA5}">
                      <a16:colId xmlns:a16="http://schemas.microsoft.com/office/drawing/2014/main" val="2858771731"/>
                    </a:ext>
                  </a:extLst>
                </a:gridCol>
              </a:tblGrid>
              <a:tr h="370840">
                <a:tc>
                  <a:txBody>
                    <a:bodyPr/>
                    <a:lstStyle/>
                    <a:p>
                      <a:pPr algn="ctr"/>
                      <a:r>
                        <a:rPr lang="zh-CN" altLang="en-US" sz="1600" dirty="0">
                          <a:latin typeface="Times New Roman" panose="02020603050405020304" pitchFamily="18" charset="0"/>
                          <a:cs typeface="Times New Roman" panose="02020603050405020304" pitchFamily="18" charset="0"/>
                        </a:rPr>
                        <a:t>学生</a:t>
                      </a:r>
                    </a:p>
                  </a:txBody>
                  <a:tcPr/>
                </a:tc>
                <a:tc>
                  <a:txBody>
                    <a:bodyPr/>
                    <a:lstStyle/>
                    <a:p>
                      <a:pPr algn="ctr"/>
                      <a:r>
                        <a:rPr lang="zh-CN" altLang="en-US" sz="1600" dirty="0">
                          <a:latin typeface="Times New Roman" panose="02020603050405020304" pitchFamily="18" charset="0"/>
                          <a:cs typeface="Times New Roman" panose="02020603050405020304" pitchFamily="18" charset="0"/>
                        </a:rPr>
                        <a:t>数学成绩</a:t>
                      </a:r>
                    </a:p>
                  </a:txBody>
                  <a:tcPr/>
                </a:tc>
                <a:tc>
                  <a:txBody>
                    <a:bodyPr/>
                    <a:lstStyle/>
                    <a:p>
                      <a:pPr algn="ctr"/>
                      <a:r>
                        <a:rPr lang="zh-CN" altLang="en-US" sz="1600" dirty="0">
                          <a:latin typeface="Times New Roman" panose="02020603050405020304" pitchFamily="18" charset="0"/>
                          <a:cs typeface="Times New Roman" panose="02020603050405020304" pitchFamily="18" charset="0"/>
                        </a:rPr>
                        <a:t>物理成绩</a:t>
                      </a:r>
                    </a:p>
                  </a:txBody>
                  <a:tcPr/>
                </a:tc>
                <a:extLst>
                  <a:ext uri="{0D108BD9-81ED-4DB2-BD59-A6C34878D82A}">
                    <a16:rowId xmlns:a16="http://schemas.microsoft.com/office/drawing/2014/main" val="1266235"/>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A</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85</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82</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4696333"/>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B</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78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90</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78627969"/>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C</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92</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85</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9100251"/>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D</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70</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78</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1500704"/>
                  </a:ext>
                </a:extLst>
              </a:tr>
              <a:tr h="370840">
                <a:tc>
                  <a:txBody>
                    <a:bodyPr/>
                    <a:lstStyle/>
                    <a:p>
                      <a:pPr algn="ctr"/>
                      <a:r>
                        <a:rPr lang="en-US" altLang="zh-CN" sz="1600" dirty="0">
                          <a:latin typeface="Times New Roman" panose="02020603050405020304" pitchFamily="18" charset="0"/>
                          <a:cs typeface="Times New Roman" panose="02020603050405020304" pitchFamily="18" charset="0"/>
                        </a:rPr>
                        <a:t>E</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88</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600" dirty="0">
                          <a:latin typeface="Times New Roman" panose="02020603050405020304" pitchFamily="18" charset="0"/>
                          <a:cs typeface="Times New Roman" panose="02020603050405020304" pitchFamily="18" charset="0"/>
                        </a:rPr>
                        <a:t>86</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7585919"/>
                  </a:ext>
                </a:extLst>
              </a:tr>
            </a:tbl>
          </a:graphicData>
        </a:graphic>
      </p:graphicFrame>
      <p:sp>
        <p:nvSpPr>
          <p:cNvPr id="17" name="文本框 16">
            <a:extLst>
              <a:ext uri="{FF2B5EF4-FFF2-40B4-BE49-F238E27FC236}">
                <a16:creationId xmlns:a16="http://schemas.microsoft.com/office/drawing/2014/main" id="{92153236-357D-B14C-89DB-F49B46A9FDD3}"/>
              </a:ext>
            </a:extLst>
          </p:cNvPr>
          <p:cNvSpPr txBox="1"/>
          <p:nvPr/>
        </p:nvSpPr>
        <p:spPr>
          <a:xfrm>
            <a:off x="234430" y="1192796"/>
            <a:ext cx="3960440" cy="830997"/>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有两组数据，分别是 </a:t>
            </a:r>
            <a:r>
              <a:rPr lang="en-US" altLang="zh-CN" sz="1600" dirty="0">
                <a:latin typeface="Times New Roman" panose="02020603050405020304" pitchFamily="18" charset="0"/>
                <a:cs typeface="Times New Roman" panose="02020603050405020304" pitchFamily="18" charset="0"/>
              </a:rPr>
              <a:t>5 </a:t>
            </a:r>
            <a:r>
              <a:rPr lang="zh-CN" altLang="en-US" sz="1600" dirty="0">
                <a:latin typeface="Times New Roman" panose="02020603050405020304" pitchFamily="18" charset="0"/>
                <a:cs typeface="Times New Roman" panose="02020603050405020304" pitchFamily="18" charset="0"/>
              </a:rPr>
              <a:t>个学生的数学成绩和物理成绩。我们希望通过斯皮尔曼秩相关系数来分析这两个科目的成绩是否相关</a:t>
            </a:r>
          </a:p>
        </p:txBody>
      </p:sp>
      <p:sp>
        <p:nvSpPr>
          <p:cNvPr id="18" name="文本框 17">
            <a:extLst>
              <a:ext uri="{FF2B5EF4-FFF2-40B4-BE49-F238E27FC236}">
                <a16:creationId xmlns:a16="http://schemas.microsoft.com/office/drawing/2014/main" id="{AF4C5DBD-6B05-9048-A143-A59FBE3B36D2}"/>
              </a:ext>
            </a:extLst>
          </p:cNvPr>
          <p:cNvSpPr txBox="1"/>
          <p:nvPr/>
        </p:nvSpPr>
        <p:spPr>
          <a:xfrm>
            <a:off x="4381018" y="1540698"/>
            <a:ext cx="4762982" cy="2062103"/>
          </a:xfrm>
          <a:prstGeom prst="rect">
            <a:avLst/>
          </a:prstGeom>
          <a:noFill/>
        </p:spPr>
        <p:txBody>
          <a:bodyPr wrap="square">
            <a:spAutoFit/>
          </a:bodyPr>
          <a:lstStyle/>
          <a:p>
            <a:r>
              <a:rPr lang="en" altLang="zh-CN" sz="1600" b="0" i="0" dirty="0">
                <a:effectLst/>
                <a:latin typeface="Menlo" panose="020B0609030804020204" pitchFamily="49" charset="0"/>
              </a:rPr>
              <a:t>x = [85, 78, 92, 70, 88];</a:t>
            </a:r>
          </a:p>
          <a:p>
            <a:r>
              <a:rPr lang="en" altLang="zh-CN" sz="1600" b="0" i="0" dirty="0">
                <a:effectLst/>
                <a:latin typeface="Menlo" panose="020B0609030804020204" pitchFamily="49" charset="0"/>
              </a:rPr>
              <a:t>y = [82, 90, 85, 78, 86];</a:t>
            </a:r>
          </a:p>
          <a:p>
            <a:br>
              <a:rPr lang="en" altLang="zh-CN" sz="1600" b="0" i="0" dirty="0">
                <a:effectLst/>
                <a:latin typeface="Menlo" panose="020B0609030804020204" pitchFamily="49" charset="0"/>
              </a:rPr>
            </a:br>
            <a:endParaRPr lang="en" altLang="zh-CN" sz="1600" b="0" i="0" dirty="0">
              <a:effectLst/>
              <a:latin typeface="Menlo" panose="020B0609030804020204" pitchFamily="49" charset="0"/>
            </a:endParaRPr>
          </a:p>
          <a:p>
            <a:r>
              <a:rPr lang="en" altLang="zh-CN" sz="1600" b="0" i="0" dirty="0">
                <a:effectLst/>
                <a:latin typeface="Menlo" panose="020B0609030804020204" pitchFamily="49" charset="0"/>
              </a:rPr>
              <a:t>R = </a:t>
            </a:r>
            <a:r>
              <a:rPr lang="en" altLang="zh-CN" sz="1600" b="0" i="0" dirty="0" err="1">
                <a:effectLst/>
                <a:latin typeface="Menlo" panose="020B0609030804020204" pitchFamily="49" charset="0"/>
              </a:rPr>
              <a:t>corr</a:t>
            </a:r>
            <a:r>
              <a:rPr lang="en" altLang="zh-CN" sz="1600" b="0" i="0" dirty="0">
                <a:effectLst/>
                <a:latin typeface="Menlo" panose="020B0609030804020204" pitchFamily="49" charset="0"/>
              </a:rPr>
              <a:t>(x', y', </a:t>
            </a:r>
            <a:r>
              <a:rPr lang="en" altLang="zh-CN" sz="1600" b="0" i="0" dirty="0">
                <a:solidFill>
                  <a:srgbClr val="A709F5"/>
                </a:solidFill>
                <a:effectLst/>
                <a:latin typeface="Menlo" panose="020B0609030804020204" pitchFamily="49" charset="0"/>
              </a:rPr>
              <a:t>'Type'</a:t>
            </a:r>
            <a:r>
              <a:rPr lang="en" altLang="zh-CN" sz="1600" b="0" i="0" dirty="0">
                <a:effectLst/>
                <a:latin typeface="Menlo" panose="020B0609030804020204" pitchFamily="49" charset="0"/>
              </a:rPr>
              <a:t>, </a:t>
            </a:r>
            <a:r>
              <a:rPr lang="en" altLang="zh-CN" sz="1600" b="0" i="0" dirty="0">
                <a:solidFill>
                  <a:srgbClr val="A709F5"/>
                </a:solidFill>
                <a:effectLst/>
                <a:latin typeface="Menlo" panose="020B0609030804020204" pitchFamily="49" charset="0"/>
              </a:rPr>
              <a:t>'Kendall'</a:t>
            </a:r>
            <a:r>
              <a:rPr lang="en" altLang="zh-CN" sz="1600" b="0" i="0" dirty="0">
                <a:effectLst/>
                <a:latin typeface="Menlo" panose="020B0609030804020204" pitchFamily="49" charset="0"/>
              </a:rPr>
              <a:t>);</a:t>
            </a:r>
          </a:p>
          <a:p>
            <a:br>
              <a:rPr lang="en" altLang="zh-CN" sz="1600" b="0" i="0" dirty="0">
                <a:effectLst/>
                <a:latin typeface="Menlo" panose="020B0609030804020204" pitchFamily="49" charset="0"/>
              </a:rPr>
            </a:br>
            <a:endParaRPr lang="en" altLang="zh-CN" sz="1600" b="0" i="0" dirty="0">
              <a:effectLst/>
              <a:latin typeface="Menlo" panose="020B0609030804020204" pitchFamily="49" charset="0"/>
            </a:endParaRPr>
          </a:p>
          <a:p>
            <a:r>
              <a:rPr lang="en" altLang="zh-CN" sz="1600" b="0" i="0" dirty="0" err="1">
                <a:effectLst/>
                <a:latin typeface="Menlo" panose="020B0609030804020204" pitchFamily="49" charset="0"/>
              </a:rPr>
              <a:t>disp</a:t>
            </a:r>
            <a:r>
              <a:rPr lang="en" altLang="zh-CN" sz="1600" b="0" i="0" dirty="0">
                <a:effectLst/>
                <a:latin typeface="Menlo" panose="020B0609030804020204" pitchFamily="49" charset="0"/>
              </a:rPr>
              <a:t>(R);</a:t>
            </a:r>
          </a:p>
        </p:txBody>
      </p:sp>
      <p:sp>
        <p:nvSpPr>
          <p:cNvPr id="21" name="文本框 20">
            <a:extLst>
              <a:ext uri="{FF2B5EF4-FFF2-40B4-BE49-F238E27FC236}">
                <a16:creationId xmlns:a16="http://schemas.microsoft.com/office/drawing/2014/main" id="{39F9FFF2-F9EB-4946-B93F-BB6FE3E8522C}"/>
              </a:ext>
            </a:extLst>
          </p:cNvPr>
          <p:cNvSpPr txBox="1"/>
          <p:nvPr/>
        </p:nvSpPr>
        <p:spPr>
          <a:xfrm>
            <a:off x="5826405" y="4055636"/>
            <a:ext cx="936104" cy="369332"/>
          </a:xfrm>
          <a:prstGeom prst="rect">
            <a:avLst/>
          </a:prstGeom>
          <a:noFill/>
        </p:spPr>
        <p:txBody>
          <a:bodyPr wrap="square">
            <a:spAutoFit/>
          </a:bodyPr>
          <a:lstStyle/>
          <a:p>
            <a:r>
              <a:rPr lang="zh-CN" altLang="en-US" dirty="0"/>
              <a:t>0.2000</a:t>
            </a:r>
          </a:p>
        </p:txBody>
      </p:sp>
    </p:spTree>
    <p:extLst>
      <p:ext uri="{BB962C8B-B14F-4D97-AF65-F5344CB8AC3E}">
        <p14:creationId xmlns:p14="http://schemas.microsoft.com/office/powerpoint/2010/main" val="23994823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61</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五、应用：图像质量评价方法评价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2CB068E-0DDE-EF40-9064-03DD55C50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863654"/>
            <a:ext cx="4392801" cy="3040532"/>
          </a:xfrm>
          <a:prstGeom prst="rect">
            <a:avLst/>
          </a:prstGeom>
        </p:spPr>
      </p:pic>
      <p:sp>
        <p:nvSpPr>
          <p:cNvPr id="13" name="文本框 12">
            <a:extLst>
              <a:ext uri="{FF2B5EF4-FFF2-40B4-BE49-F238E27FC236}">
                <a16:creationId xmlns:a16="http://schemas.microsoft.com/office/drawing/2014/main" id="{13B1A2FF-4AB1-7048-9EE7-3DF92E2B5713}"/>
              </a:ext>
            </a:extLst>
          </p:cNvPr>
          <p:cNvSpPr txBox="1"/>
          <p:nvPr/>
        </p:nvSpPr>
        <p:spPr>
          <a:xfrm>
            <a:off x="287404" y="843558"/>
            <a:ext cx="8540246" cy="923330"/>
          </a:xfrm>
          <a:prstGeom prst="rect">
            <a:avLst/>
          </a:prstGeom>
          <a:noFill/>
        </p:spPr>
        <p:txBody>
          <a:bodyPr wrap="square">
            <a:spAutoFit/>
          </a:bodyPr>
          <a:lstStyle/>
          <a:p>
            <a:r>
              <a:rPr lang="en" altLang="zh-CN" b="0" i="0" dirty="0">
                <a:solidFill>
                  <a:srgbClr val="000000"/>
                </a:solidFill>
                <a:effectLst/>
                <a:latin typeface="Book Antiqua" panose="02040602050305030304" pitchFamily="18" charset="0"/>
              </a:rPr>
              <a:t>In the following, all distorted images have roughly the same mean squared error (MSE) values with respect to the original image, but very different quality. SSIM gives a much better indication of image quality.</a:t>
            </a:r>
            <a:endParaRPr lang="zh-CN" altLang="en-US" dirty="0"/>
          </a:p>
        </p:txBody>
      </p:sp>
      <p:sp>
        <p:nvSpPr>
          <p:cNvPr id="15" name="文本框 14">
            <a:extLst>
              <a:ext uri="{FF2B5EF4-FFF2-40B4-BE49-F238E27FC236}">
                <a16:creationId xmlns:a16="http://schemas.microsoft.com/office/drawing/2014/main" id="{C684CFE1-003F-E345-BC6B-78E66FEAE6D6}"/>
              </a:ext>
            </a:extLst>
          </p:cNvPr>
          <p:cNvSpPr txBox="1"/>
          <p:nvPr/>
        </p:nvSpPr>
        <p:spPr>
          <a:xfrm>
            <a:off x="5756066" y="2501099"/>
            <a:ext cx="2952328" cy="1477328"/>
          </a:xfrm>
          <a:prstGeom prst="rect">
            <a:avLst/>
          </a:prstGeom>
          <a:solidFill>
            <a:schemeClr val="accent2">
              <a:lumMod val="20000"/>
              <a:lumOff val="80000"/>
            </a:schemeClr>
          </a:solidFill>
        </p:spPr>
        <p:txBody>
          <a:bodyPr wrap="square">
            <a:spAutoFit/>
          </a:bodyPr>
          <a:lstStyle/>
          <a:p>
            <a:pPr algn="just"/>
            <a:r>
              <a:rPr lang="en" altLang="zh-CN" dirty="0">
                <a:latin typeface="Times New Roman" panose="02020603050405020304" pitchFamily="18" charset="0"/>
                <a:cs typeface="Times New Roman" panose="02020603050405020304" pitchFamily="18" charset="0"/>
              </a:rPr>
              <a:t>SSIM</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结构相似性指数，</a:t>
            </a:r>
            <a:r>
              <a:rPr lang="en" altLang="zh-CN" dirty="0">
                <a:latin typeface="Times New Roman" panose="02020603050405020304" pitchFamily="18" charset="0"/>
                <a:cs typeface="Times New Roman" panose="02020603050405020304" pitchFamily="18" charset="0"/>
              </a:rPr>
              <a:t>Structural Similarity Index Measure</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是一个用于衡量两幅图像相似度的指标，常用于图像质量评价。</a:t>
            </a:r>
          </a:p>
        </p:txBody>
      </p:sp>
    </p:spTree>
    <p:extLst>
      <p:ext uri="{BB962C8B-B14F-4D97-AF65-F5344CB8AC3E}">
        <p14:creationId xmlns:p14="http://schemas.microsoft.com/office/powerpoint/2010/main" val="1123217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62</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63490" name="Picture 2">
            <a:extLst>
              <a:ext uri="{FF2B5EF4-FFF2-40B4-BE49-F238E27FC236}">
                <a16:creationId xmlns:a16="http://schemas.microsoft.com/office/drawing/2014/main" id="{FF00EBAD-60D6-3A43-8BE2-8507E337F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690" y="1171820"/>
            <a:ext cx="4434620" cy="350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272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63</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858EE61-9AD3-D641-9FEB-B841C517D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1085850"/>
            <a:ext cx="7353300" cy="2971800"/>
          </a:xfrm>
          <a:prstGeom prst="rect">
            <a:avLst/>
          </a:prstGeom>
        </p:spPr>
      </p:pic>
    </p:spTree>
    <p:extLst>
      <p:ext uri="{BB962C8B-B14F-4D97-AF65-F5344CB8AC3E}">
        <p14:creationId xmlns:p14="http://schemas.microsoft.com/office/powerpoint/2010/main" val="168145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64</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187B34A-FAB4-654E-9DBA-AAD3C074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43558"/>
            <a:ext cx="3612736" cy="4299942"/>
          </a:xfrm>
          <a:prstGeom prst="rect">
            <a:avLst/>
          </a:prstGeom>
        </p:spPr>
      </p:pic>
      <p:pic>
        <p:nvPicPr>
          <p:cNvPr id="9" name="图片 8">
            <a:extLst>
              <a:ext uri="{FF2B5EF4-FFF2-40B4-BE49-F238E27FC236}">
                <a16:creationId xmlns:a16="http://schemas.microsoft.com/office/drawing/2014/main" id="{6FB7B474-CCE2-DC44-9B89-A16C43F4B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7512" y="2738113"/>
            <a:ext cx="3876475" cy="2373210"/>
          </a:xfrm>
          <a:prstGeom prst="rect">
            <a:avLst/>
          </a:prstGeom>
        </p:spPr>
      </p:pic>
      <p:pic>
        <p:nvPicPr>
          <p:cNvPr id="65538" name="Picture 2" descr="Josh Brener, Zhou Wang, Alan Bovik, Hamid Sheikh, and Wendy Aylesworth at the 2015 Engineering Emmys at the Loews Hotel in Los Angeles, October 28, 2015.">
            <a:extLst>
              <a:ext uri="{FF2B5EF4-FFF2-40B4-BE49-F238E27FC236}">
                <a16:creationId xmlns:a16="http://schemas.microsoft.com/office/drawing/2014/main" id="{C447B70E-671B-2B48-BA4D-3FFC5803C8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4382" y="105226"/>
            <a:ext cx="3876475" cy="258431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64440DD6-0398-084D-9730-007330A04A25}"/>
              </a:ext>
            </a:extLst>
          </p:cNvPr>
          <p:cNvSpPr txBox="1"/>
          <p:nvPr/>
        </p:nvSpPr>
        <p:spPr>
          <a:xfrm>
            <a:off x="4917512" y="102392"/>
            <a:ext cx="1886736" cy="369332"/>
          </a:xfrm>
          <a:prstGeom prst="rect">
            <a:avLst/>
          </a:prstGeom>
          <a:noFill/>
        </p:spPr>
        <p:txBody>
          <a:bodyPr wrap="square">
            <a:spAutoFit/>
          </a:bodyPr>
          <a:lstStyle/>
          <a:p>
            <a:r>
              <a:rPr lang="en-US" altLang="zh-CN" b="0" i="0" dirty="0">
                <a:solidFill>
                  <a:srgbClr val="C00000"/>
                </a:solidFill>
                <a:effectLst/>
                <a:latin typeface="Georgia" panose="02040502050405020303" pitchFamily="18" charset="0"/>
              </a:rPr>
              <a:t>2015</a:t>
            </a:r>
            <a:r>
              <a:rPr lang="zh-CN" altLang="en-US" b="0" i="0" dirty="0">
                <a:solidFill>
                  <a:srgbClr val="C00000"/>
                </a:solidFill>
                <a:effectLst/>
                <a:latin typeface="Georgia" panose="02040502050405020303" pitchFamily="18" charset="0"/>
              </a:rPr>
              <a:t>工程艾美奖</a:t>
            </a:r>
            <a:endParaRPr lang="zh-CN" altLang="en-US" dirty="0">
              <a:solidFill>
                <a:srgbClr val="C00000"/>
              </a:solidFill>
            </a:endParaRPr>
          </a:p>
        </p:txBody>
      </p:sp>
      <p:pic>
        <p:nvPicPr>
          <p:cNvPr id="14" name="图片 13">
            <a:extLst>
              <a:ext uri="{FF2B5EF4-FFF2-40B4-BE49-F238E27FC236}">
                <a16:creationId xmlns:a16="http://schemas.microsoft.com/office/drawing/2014/main" id="{A49ED676-2B3B-7741-BE6E-A4F39D4D9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23433"/>
            <a:ext cx="4885381" cy="273844"/>
          </a:xfrm>
          <a:prstGeom prst="rect">
            <a:avLst/>
          </a:prstGeom>
        </p:spPr>
      </p:pic>
    </p:spTree>
    <p:extLst>
      <p:ext uri="{BB962C8B-B14F-4D97-AF65-F5344CB8AC3E}">
        <p14:creationId xmlns:p14="http://schemas.microsoft.com/office/powerpoint/2010/main" val="2380183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65</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67586" name="Picture 2" descr="Alan Bovik">
            <a:extLst>
              <a:ext uri="{FF2B5EF4-FFF2-40B4-BE49-F238E27FC236}">
                <a16:creationId xmlns:a16="http://schemas.microsoft.com/office/drawing/2014/main" id="{F9E26102-01C0-C046-AA3A-98DA54D3A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15566"/>
            <a:ext cx="3888432" cy="259068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D6404D75-E4B1-E143-A68D-6966E8CC3728}"/>
              </a:ext>
            </a:extLst>
          </p:cNvPr>
          <p:cNvSpPr txBox="1"/>
          <p:nvPr/>
        </p:nvSpPr>
        <p:spPr>
          <a:xfrm>
            <a:off x="253180" y="3625634"/>
            <a:ext cx="4697500" cy="954107"/>
          </a:xfrm>
          <a:prstGeom prst="rect">
            <a:avLst/>
          </a:prstGeom>
          <a:noFill/>
        </p:spPr>
        <p:txBody>
          <a:bodyPr wrap="square">
            <a:spAutoFit/>
          </a:bodyPr>
          <a:lstStyle/>
          <a:p>
            <a:pPr algn="l"/>
            <a:r>
              <a:rPr lang="en" altLang="zh-CN" sz="1400" b="1" dirty="0">
                <a:solidFill>
                  <a:srgbClr val="333F48"/>
                </a:solidFill>
                <a:effectLst/>
                <a:latin typeface="Times New Roman" panose="02020603050405020304" pitchFamily="18" charset="0"/>
                <a:cs typeface="Times New Roman" panose="02020603050405020304" pitchFamily="18" charset="0"/>
              </a:rPr>
              <a:t>Alan </a:t>
            </a:r>
            <a:r>
              <a:rPr lang="en" altLang="zh-CN" sz="1400" b="1" dirty="0" err="1">
                <a:solidFill>
                  <a:srgbClr val="333F48"/>
                </a:solidFill>
                <a:effectLst/>
                <a:latin typeface="Times New Roman" panose="02020603050405020304" pitchFamily="18" charset="0"/>
                <a:cs typeface="Times New Roman" panose="02020603050405020304" pitchFamily="18" charset="0"/>
              </a:rPr>
              <a:t>Bovik</a:t>
            </a:r>
            <a:r>
              <a:rPr lang="zh-CN" altLang="en-US" sz="1400" b="1" dirty="0">
                <a:solidFill>
                  <a:srgbClr val="333F48"/>
                </a:solidFill>
                <a:effectLst/>
                <a:latin typeface="Times New Roman" panose="02020603050405020304" pitchFamily="18" charset="0"/>
                <a:cs typeface="Times New Roman" panose="02020603050405020304" pitchFamily="18" charset="0"/>
              </a:rPr>
              <a:t> </a:t>
            </a:r>
            <a:r>
              <a:rPr lang="zh-CN" altLang="en-US" sz="1400" b="0" i="0" dirty="0">
                <a:solidFill>
                  <a:srgbClr val="252525"/>
                </a:solidFill>
                <a:effectLst/>
                <a:latin typeface="Roboto" panose="020F0502020204030204" pitchFamily="34" charset="0"/>
              </a:rPr>
              <a:t>德克萨斯大学奥斯汀分校</a:t>
            </a:r>
            <a:endParaRPr lang="en" altLang="zh-CN" sz="1400" b="1" dirty="0">
              <a:solidFill>
                <a:srgbClr val="333F48"/>
              </a:solidFill>
              <a:effectLst/>
              <a:latin typeface="Times New Roman" panose="02020603050405020304" pitchFamily="18" charset="0"/>
              <a:cs typeface="Times New Roman" panose="02020603050405020304" pitchFamily="18" charset="0"/>
            </a:endParaRPr>
          </a:p>
          <a:p>
            <a:r>
              <a:rPr lang="en" altLang="zh-CN" sz="1400" dirty="0">
                <a:effectLst/>
                <a:latin typeface="Times New Roman" panose="02020603050405020304" pitchFamily="18" charset="0"/>
                <a:cs typeface="Times New Roman" panose="02020603050405020304" pitchFamily="18" charset="0"/>
              </a:rPr>
              <a:t>Professor</a:t>
            </a:r>
          </a:p>
          <a:p>
            <a:r>
              <a:rPr lang="en" altLang="zh-CN" sz="1400" dirty="0">
                <a:effectLst/>
                <a:latin typeface="Times New Roman" panose="02020603050405020304" pitchFamily="18" charset="0"/>
                <a:cs typeface="Times New Roman" panose="02020603050405020304" pitchFamily="18" charset="0"/>
              </a:rPr>
              <a:t>Cockrell Family Regents Endowed Chair in Engineering </a:t>
            </a:r>
          </a:p>
          <a:p>
            <a:r>
              <a:rPr lang="en" altLang="zh-CN" sz="1400" dirty="0">
                <a:effectLst/>
                <a:latin typeface="Times New Roman" panose="02020603050405020304" pitchFamily="18" charset="0"/>
                <a:cs typeface="Times New Roman" panose="02020603050405020304" pitchFamily="18" charset="0"/>
              </a:rPr>
              <a:t>Cockrell Family Dean's Chair for Engineering Excellence</a:t>
            </a:r>
          </a:p>
        </p:txBody>
      </p:sp>
      <p:pic>
        <p:nvPicPr>
          <p:cNvPr id="67588" name="Picture 4" descr="Professor Eero Simoncelli">
            <a:extLst>
              <a:ext uri="{FF2B5EF4-FFF2-40B4-BE49-F238E27FC236}">
                <a16:creationId xmlns:a16="http://schemas.microsoft.com/office/drawing/2014/main" id="{B6AAB3E7-C54D-2C47-AA40-FA927C5E2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423" y="915565"/>
            <a:ext cx="2590690" cy="259069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3009632B-C460-BB40-8423-93016D24BDE3}"/>
              </a:ext>
            </a:extLst>
          </p:cNvPr>
          <p:cNvSpPr txBox="1"/>
          <p:nvPr/>
        </p:nvSpPr>
        <p:spPr>
          <a:xfrm>
            <a:off x="4933986" y="3658025"/>
            <a:ext cx="4006476" cy="738664"/>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Eero Simoncelli 纽约大学</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Silver Professor; Professor of Neural Science, Mathematics, Data Science and Psychology</a:t>
            </a:r>
          </a:p>
        </p:txBody>
      </p:sp>
    </p:spTree>
    <p:extLst>
      <p:ext uri="{BB962C8B-B14F-4D97-AF65-F5344CB8AC3E}">
        <p14:creationId xmlns:p14="http://schemas.microsoft.com/office/powerpoint/2010/main" val="1509064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66</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6C638B8-25C4-974C-BAEC-67EDB1735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76" y="788526"/>
            <a:ext cx="5801048" cy="4266437"/>
          </a:xfrm>
          <a:prstGeom prst="rect">
            <a:avLst/>
          </a:prstGeom>
        </p:spPr>
      </p:pic>
    </p:spTree>
    <p:extLst>
      <p:ext uri="{BB962C8B-B14F-4D97-AF65-F5344CB8AC3E}">
        <p14:creationId xmlns:p14="http://schemas.microsoft.com/office/powerpoint/2010/main" val="3796967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67</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48D8B48-12CC-0A4D-AE65-D0A6F4E1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1590"/>
            <a:ext cx="9144000" cy="2375281"/>
          </a:xfrm>
          <a:prstGeom prst="rect">
            <a:avLst/>
          </a:prstGeom>
        </p:spPr>
      </p:pic>
      <p:sp>
        <p:nvSpPr>
          <p:cNvPr id="13" name="文本框 12">
            <a:extLst>
              <a:ext uri="{FF2B5EF4-FFF2-40B4-BE49-F238E27FC236}">
                <a16:creationId xmlns:a16="http://schemas.microsoft.com/office/drawing/2014/main" id="{FCBF4E24-CFFA-D943-97C0-029CF6497976}"/>
              </a:ext>
            </a:extLst>
          </p:cNvPr>
          <p:cNvSpPr txBox="1"/>
          <p:nvPr/>
        </p:nvSpPr>
        <p:spPr>
          <a:xfrm>
            <a:off x="1979712" y="3767735"/>
            <a:ext cx="5184576"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SROCC: Spearman rank-order correlation coefficient</a:t>
            </a:r>
            <a:endParaRPr lang="zh-CN" altLang="en-US"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D1B197D0-4BDE-D94D-A2CC-71FB020E3ABD}"/>
              </a:ext>
            </a:extLst>
          </p:cNvPr>
          <p:cNvSpPr/>
          <p:nvPr/>
        </p:nvSpPr>
        <p:spPr>
          <a:xfrm>
            <a:off x="6876256" y="2139702"/>
            <a:ext cx="1080120" cy="432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14519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68</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FCBF4E24-CFFA-D943-97C0-029CF6497976}"/>
              </a:ext>
            </a:extLst>
          </p:cNvPr>
          <p:cNvSpPr txBox="1"/>
          <p:nvPr/>
        </p:nvSpPr>
        <p:spPr>
          <a:xfrm>
            <a:off x="5692491" y="808089"/>
            <a:ext cx="3096344" cy="646331"/>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SROCC: Spearman rank-order correlation coefficient</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9B557BB-F2A0-3342-9D8F-3AD76AB5E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86" y="1407319"/>
            <a:ext cx="5100823" cy="3006801"/>
          </a:xfrm>
          <a:prstGeom prst="rect">
            <a:avLst/>
          </a:prstGeom>
        </p:spPr>
      </p:pic>
      <p:sp>
        <p:nvSpPr>
          <p:cNvPr id="11" name="文本框 10">
            <a:extLst>
              <a:ext uri="{FF2B5EF4-FFF2-40B4-BE49-F238E27FC236}">
                <a16:creationId xmlns:a16="http://schemas.microsoft.com/office/drawing/2014/main" id="{7275FAE9-963C-0D47-9759-2AF8C29A6F2A}"/>
              </a:ext>
            </a:extLst>
          </p:cNvPr>
          <p:cNvSpPr txBox="1"/>
          <p:nvPr/>
        </p:nvSpPr>
        <p:spPr>
          <a:xfrm>
            <a:off x="5717935" y="1396646"/>
            <a:ext cx="3096344" cy="646331"/>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KROCC</a:t>
            </a:r>
            <a:r>
              <a:rPr lang="zh-CN" altLang="en-US"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Kendall rank-order correlation coefficient</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BD4F0142-A6DA-0240-B494-B61C0F818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609" y="1983480"/>
            <a:ext cx="3680109" cy="2570349"/>
          </a:xfrm>
          <a:prstGeom prst="rect">
            <a:avLst/>
          </a:prstGeom>
        </p:spPr>
      </p:pic>
      <p:pic>
        <p:nvPicPr>
          <p:cNvPr id="14" name="图片 13">
            <a:extLst>
              <a:ext uri="{FF2B5EF4-FFF2-40B4-BE49-F238E27FC236}">
                <a16:creationId xmlns:a16="http://schemas.microsoft.com/office/drawing/2014/main" id="{D9B2C384-838F-6A46-B634-9A3622492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104" y="4561060"/>
            <a:ext cx="3062734" cy="412408"/>
          </a:xfrm>
          <a:prstGeom prst="rect">
            <a:avLst/>
          </a:prstGeom>
        </p:spPr>
      </p:pic>
      <p:sp>
        <p:nvSpPr>
          <p:cNvPr id="12" name="矩形 11">
            <a:extLst>
              <a:ext uri="{FF2B5EF4-FFF2-40B4-BE49-F238E27FC236}">
                <a16:creationId xmlns:a16="http://schemas.microsoft.com/office/drawing/2014/main" id="{8BA53F40-FEFE-A64E-ABB8-130AFAB3F1D7}"/>
              </a:ext>
            </a:extLst>
          </p:cNvPr>
          <p:cNvSpPr/>
          <p:nvPr/>
        </p:nvSpPr>
        <p:spPr>
          <a:xfrm>
            <a:off x="611560" y="1851670"/>
            <a:ext cx="432048" cy="25624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38083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3"/>
          <a:stretch>
            <a:fillRect/>
          </a:stretch>
        </p:blipFill>
        <p:spPr>
          <a:xfrm>
            <a:off x="7119461" y="-962025"/>
            <a:ext cx="3331845" cy="3074670"/>
          </a:xfrm>
          <a:prstGeom prst="rect">
            <a:avLst/>
          </a:prstGeom>
        </p:spPr>
      </p:pic>
      <p:pic>
        <p:nvPicPr>
          <p:cNvPr id="15" name="图片 14" descr="logo-06 - 副本"/>
          <p:cNvPicPr>
            <a:picLocks noChangeAspect="1"/>
          </p:cNvPicPr>
          <p:nvPr/>
        </p:nvPicPr>
        <p:blipFill>
          <a:blip r:embed="rId4"/>
          <a:stretch>
            <a:fillRect/>
          </a:stretch>
        </p:blipFill>
        <p:spPr>
          <a:xfrm>
            <a:off x="-713423" y="2828925"/>
            <a:ext cx="2627948" cy="2424589"/>
          </a:xfrm>
          <a:prstGeom prst="rect">
            <a:avLst/>
          </a:prstGeom>
        </p:spPr>
      </p:pic>
      <p:pic>
        <p:nvPicPr>
          <p:cNvPr id="3" name="图片 2" descr="logo-08"/>
          <p:cNvPicPr>
            <a:picLocks noChangeAspect="1"/>
          </p:cNvPicPr>
          <p:nvPr/>
        </p:nvPicPr>
        <p:blipFill>
          <a:blip r:embed="rId5"/>
          <a:stretch>
            <a:fillRect/>
          </a:stretch>
        </p:blipFill>
        <p:spPr>
          <a:xfrm>
            <a:off x="296227" y="3999547"/>
            <a:ext cx="3649028" cy="1414463"/>
          </a:xfrm>
          <a:prstGeom prst="rect">
            <a:avLst/>
          </a:prstGeom>
        </p:spPr>
      </p:pic>
      <p:pic>
        <p:nvPicPr>
          <p:cNvPr id="4" name="图片 3" descr="logo-08"/>
          <p:cNvPicPr>
            <a:picLocks noChangeAspect="1"/>
          </p:cNvPicPr>
          <p:nvPr/>
        </p:nvPicPr>
        <p:blipFill>
          <a:blip r:embed="rId5"/>
          <a:stretch>
            <a:fillRect/>
          </a:stretch>
        </p:blipFill>
        <p:spPr>
          <a:xfrm flipH="1">
            <a:off x="5180647" y="3999547"/>
            <a:ext cx="3649028" cy="1414463"/>
          </a:xfrm>
          <a:prstGeom prst="rect">
            <a:avLst/>
          </a:prstGeom>
        </p:spPr>
      </p:pic>
      <p:pic>
        <p:nvPicPr>
          <p:cNvPr id="21" name="图片 20" descr="logo_画板 1 副本 3"/>
          <p:cNvPicPr>
            <a:picLocks noChangeAspect="1"/>
          </p:cNvPicPr>
          <p:nvPr/>
        </p:nvPicPr>
        <p:blipFill>
          <a:blip r:embed="rId6"/>
          <a:stretch>
            <a:fillRect/>
          </a:stretch>
        </p:blipFill>
        <p:spPr>
          <a:xfrm>
            <a:off x="-7144" y="3741420"/>
            <a:ext cx="9175433" cy="1402080"/>
          </a:xfrm>
          <a:prstGeom prst="rect">
            <a:avLst/>
          </a:prstGeom>
        </p:spPr>
      </p:pic>
      <p:sp>
        <p:nvSpPr>
          <p:cNvPr id="5" name="文本框 4">
            <a:extLst>
              <a:ext uri="{FF2B5EF4-FFF2-40B4-BE49-F238E27FC236}">
                <a16:creationId xmlns:a16="http://schemas.microsoft.com/office/drawing/2014/main" id="{1588D036-7622-F8BD-C137-43F710997E75}"/>
              </a:ext>
            </a:extLst>
          </p:cNvPr>
          <p:cNvSpPr txBox="1"/>
          <p:nvPr/>
        </p:nvSpPr>
        <p:spPr>
          <a:xfrm>
            <a:off x="1808368" y="1845304"/>
            <a:ext cx="5581650" cy="968791"/>
          </a:xfrm>
          <a:prstGeom prst="rect">
            <a:avLst/>
          </a:prstGeom>
          <a:noFill/>
        </p:spPr>
        <p:txBody>
          <a:bodyPr wrap="square">
            <a:spAutoFit/>
          </a:bodyPr>
          <a:lstStyle/>
          <a:p>
            <a:pPr marR="0" algn="ctr" fontAlgn="auto">
              <a:lnSpc>
                <a:spcPct val="150000"/>
              </a:lnSpc>
              <a:spcBef>
                <a:spcPts val="0"/>
              </a:spcBef>
              <a:spcAft>
                <a:spcPts val="0"/>
              </a:spcAft>
              <a:buClrTx/>
              <a:buSzTx/>
              <a:buFontTx/>
              <a:buNone/>
              <a:defRPr/>
            </a:pPr>
            <a:r>
              <a:rPr lang="zh-CN" altLang="en-US" sz="4500" b="1" dirty="0">
                <a:solidFill>
                  <a:srgbClr val="B88F4D"/>
                </a:solidFill>
                <a:latin typeface="宋体" panose="02010600030101010101" pitchFamily="2" charset="-122"/>
                <a:ea typeface="宋体" panose="02010600030101010101" pitchFamily="2" charset="-122"/>
                <a:sym typeface="+mn-ea"/>
              </a:rPr>
              <a:t>学习数模，共享欢乐</a:t>
            </a:r>
            <a:endParaRPr lang="en-US" altLang="zh-CN" sz="4500" b="1" dirty="0">
              <a:solidFill>
                <a:srgbClr val="B88F4D"/>
              </a:solidFill>
              <a:latin typeface="宋体" panose="02010600030101010101" pitchFamily="2" charset="-122"/>
              <a:ea typeface="宋体" panose="02010600030101010101" pitchFamily="2" charset="-122"/>
              <a:sym typeface="+mn-ea"/>
            </a:endParaRPr>
          </a:p>
        </p:txBody>
      </p:sp>
      <p:pic>
        <p:nvPicPr>
          <p:cNvPr id="6" name="图片 5" descr="底图-04">
            <a:extLst>
              <a:ext uri="{FF2B5EF4-FFF2-40B4-BE49-F238E27FC236}">
                <a16:creationId xmlns:a16="http://schemas.microsoft.com/office/drawing/2014/main" id="{BE0CB60D-5243-0623-383A-876C2A5F348F}"/>
              </a:ext>
            </a:extLst>
          </p:cNvPr>
          <p:cNvPicPr>
            <a:picLocks noChangeAspect="1"/>
          </p:cNvPicPr>
          <p:nvPr/>
        </p:nvPicPr>
        <p:blipFill>
          <a:blip r:embed="rId7">
            <a:duotone>
              <a:prstClr val="black"/>
              <a:schemeClr val="accent4">
                <a:tint val="45000"/>
                <a:satMod val="400000"/>
              </a:schemeClr>
            </a:duotone>
          </a:blip>
          <a:srcRect r="4676"/>
          <a:stretch>
            <a:fillRect/>
          </a:stretch>
        </p:blipFill>
        <p:spPr>
          <a:xfrm flipH="1">
            <a:off x="-7145" y="14363"/>
            <a:ext cx="7042684" cy="1670446"/>
          </a:xfrm>
          <a:prstGeom prst="rect">
            <a:avLst/>
          </a:prstGeom>
        </p:spPr>
      </p:pic>
    </p:spTree>
    <p:custDataLst>
      <p:tags r:id="rId1"/>
    </p:custDataLst>
    <p:extLst>
      <p:ext uri="{BB962C8B-B14F-4D97-AF65-F5344CB8AC3E}">
        <p14:creationId xmlns:p14="http://schemas.microsoft.com/office/powerpoint/2010/main" val="4000884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二维插值</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vs.</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图像插值</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7</a:t>
            </a:fld>
            <a:endParaRPr lang="zh-CN" altLang="en-US" dirty="0">
              <a:solidFill>
                <a:prstClr val="black">
                  <a:tint val="75000"/>
                </a:prstClr>
              </a:solidFill>
            </a:endParaRPr>
          </a:p>
        </p:txBody>
      </p:sp>
      <p:pic>
        <p:nvPicPr>
          <p:cNvPr id="6" name="图片 5">
            <a:extLst>
              <a:ext uri="{FF2B5EF4-FFF2-40B4-BE49-F238E27FC236}">
                <a16:creationId xmlns:a16="http://schemas.microsoft.com/office/drawing/2014/main" id="{B1F54743-8D3F-E780-7B3E-8D0E29C5B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708" y="961748"/>
            <a:ext cx="5256584" cy="3942438"/>
          </a:xfrm>
          <a:prstGeom prst="rect">
            <a:avLst/>
          </a:prstGeom>
        </p:spPr>
      </p:pic>
      <p:sp>
        <p:nvSpPr>
          <p:cNvPr id="8" name="文本框 7">
            <a:extLst>
              <a:ext uri="{FF2B5EF4-FFF2-40B4-BE49-F238E27FC236}">
                <a16:creationId xmlns:a16="http://schemas.microsoft.com/office/drawing/2014/main" id="{31607514-4A4A-EB75-3597-97F16ED4E134}"/>
              </a:ext>
            </a:extLst>
          </p:cNvPr>
          <p:cNvSpPr txBox="1"/>
          <p:nvPr/>
        </p:nvSpPr>
        <p:spPr>
          <a:xfrm>
            <a:off x="90972" y="2355726"/>
            <a:ext cx="1852736" cy="646331"/>
          </a:xfrm>
          <a:prstGeom prst="rect">
            <a:avLst/>
          </a:prstGeom>
          <a:noFill/>
        </p:spPr>
        <p:txBody>
          <a:bodyPr wrap="square">
            <a:spAutoFit/>
          </a:bodyPr>
          <a:lstStyle/>
          <a:p>
            <a:r>
              <a:rPr lang="zh-CN" altLang="en-US" dirty="0"/>
              <a:t>tensor(-0.1239) tensor(1.0712)</a:t>
            </a:r>
          </a:p>
        </p:txBody>
      </p:sp>
    </p:spTree>
    <p:extLst>
      <p:ext uri="{BB962C8B-B14F-4D97-AF65-F5344CB8AC3E}">
        <p14:creationId xmlns:p14="http://schemas.microsoft.com/office/powerpoint/2010/main" val="45970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灯片编号占位符 2">
            <a:extLst>
              <a:ext uri="{FF2B5EF4-FFF2-40B4-BE49-F238E27FC236}">
                <a16:creationId xmlns:a16="http://schemas.microsoft.com/office/drawing/2014/main" id="{27991023-AF99-D113-22C0-B6376E9BE1D0}"/>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8</a:t>
            </a:fld>
            <a:endParaRPr lang="zh-CN" altLang="en-US" dirty="0">
              <a:solidFill>
                <a:prstClr val="black">
                  <a:tint val="75000"/>
                </a:prstClr>
              </a:solidFill>
            </a:endParaRPr>
          </a:p>
        </p:txBody>
      </p:sp>
      <p:sp>
        <p:nvSpPr>
          <p:cNvPr id="3" name="矩形 2">
            <a:extLst>
              <a:ext uri="{FF2B5EF4-FFF2-40B4-BE49-F238E27FC236}">
                <a16:creationId xmlns:a16="http://schemas.microsoft.com/office/drawing/2014/main" id="{A579C315-98FE-E29F-EBB3-523C081BE45D}"/>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3</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）三次样条函数求解</a:t>
            </a:r>
          </a:p>
        </p:txBody>
      </p:sp>
      <p:sp>
        <p:nvSpPr>
          <p:cNvPr id="6" name="文本框 5">
            <a:extLst>
              <a:ext uri="{FF2B5EF4-FFF2-40B4-BE49-F238E27FC236}">
                <a16:creationId xmlns:a16="http://schemas.microsoft.com/office/drawing/2014/main" id="{14660203-C742-4F4A-7C1A-2E817F2D6B1A}"/>
              </a:ext>
            </a:extLst>
          </p:cNvPr>
          <p:cNvSpPr txBox="1"/>
          <p:nvPr/>
        </p:nvSpPr>
        <p:spPr>
          <a:xfrm>
            <a:off x="467544" y="915566"/>
            <a:ext cx="8208911" cy="646331"/>
          </a:xfrm>
          <a:prstGeom prst="rect">
            <a:avLst/>
          </a:prstGeom>
          <a:solidFill>
            <a:schemeClr val="accent2">
              <a:lumMod val="20000"/>
              <a:lumOff val="80000"/>
            </a:schemeClr>
          </a:solidFill>
        </p:spPr>
        <p:txBody>
          <a:bodyPr wrap="square">
            <a:spAutoFit/>
          </a:bodyPr>
          <a:lstStyle/>
          <a:p>
            <a:r>
              <a:rPr lang="zh-CN" altLang="en-US"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给定</a:t>
            </a:r>
            <a:r>
              <a:rPr lang="en-US" altLang="zh-CN"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5</a:t>
            </a:r>
            <a:r>
              <a:rPr lang="zh-CN" altLang="en-US"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个数据点</a:t>
            </a:r>
            <a:r>
              <a:rPr lang="en" altLang="zh-CN" b="0" u="none" strike="noStrike"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D={(0,21),(1,24),(2,24),(3,18),(4,16)} , </a:t>
            </a:r>
            <a:r>
              <a:rPr lang="zh-CN" altLang="en-US"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利用自然边界</a:t>
            </a:r>
            <a:r>
              <a:rPr lang="en-US" altLang="zh-CN"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a:t>
            </a:r>
            <a:r>
              <a:rPr lang="en" altLang="zh-CN"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Natural Spline)</a:t>
            </a:r>
            <a:r>
              <a:rPr lang="zh-CN" altLang="en-US" b="0" i="0" dirty="0">
                <a:solidFill>
                  <a:srgbClr val="252B3A"/>
                </a:solidFill>
                <a:effectLst/>
                <a:latin typeface="Times New Roman" panose="02020603050405020304" pitchFamily="18" charset="0"/>
                <a:ea typeface="SimSun" panose="02010600030101010101" pitchFamily="2" charset="-122"/>
                <a:cs typeface="Times New Roman" panose="02020603050405020304" pitchFamily="18" charset="0"/>
              </a:rPr>
              <a:t>条件，求三次样条插值函数。</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BD74A8F7-4D06-B835-CAE3-86D67E124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946" y="1995068"/>
            <a:ext cx="956084" cy="2032937"/>
          </a:xfrm>
          <a:prstGeom prst="rect">
            <a:avLst/>
          </a:prstGeom>
        </p:spPr>
      </p:pic>
      <p:pic>
        <p:nvPicPr>
          <p:cNvPr id="14" name="图片 13">
            <a:extLst>
              <a:ext uri="{FF2B5EF4-FFF2-40B4-BE49-F238E27FC236}">
                <a16:creationId xmlns:a16="http://schemas.microsoft.com/office/drawing/2014/main" id="{0E3A3E29-843B-0155-6213-2CD68C6B7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657" y="2125555"/>
            <a:ext cx="2315774" cy="1270219"/>
          </a:xfrm>
          <a:prstGeom prst="rect">
            <a:avLst/>
          </a:prstGeom>
        </p:spPr>
      </p:pic>
      <p:pic>
        <p:nvPicPr>
          <p:cNvPr id="17" name="图片 16">
            <a:extLst>
              <a:ext uri="{FF2B5EF4-FFF2-40B4-BE49-F238E27FC236}">
                <a16:creationId xmlns:a16="http://schemas.microsoft.com/office/drawing/2014/main" id="{AD830185-B1F5-DBED-995E-C7127324B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1029" y="3864428"/>
            <a:ext cx="1206500" cy="502708"/>
          </a:xfrm>
          <a:prstGeom prst="rect">
            <a:avLst/>
          </a:prstGeom>
        </p:spPr>
      </p:pic>
      <p:pic>
        <p:nvPicPr>
          <p:cNvPr id="19" name="图片 18">
            <a:extLst>
              <a:ext uri="{FF2B5EF4-FFF2-40B4-BE49-F238E27FC236}">
                <a16:creationId xmlns:a16="http://schemas.microsoft.com/office/drawing/2014/main" id="{0A1D1D58-D13B-7552-8472-DC2B8B8494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8024" y="1696991"/>
            <a:ext cx="3263499" cy="1681998"/>
          </a:xfrm>
          <a:prstGeom prst="rect">
            <a:avLst/>
          </a:prstGeom>
        </p:spPr>
      </p:pic>
      <p:pic>
        <p:nvPicPr>
          <p:cNvPr id="21" name="图片 20">
            <a:extLst>
              <a:ext uri="{FF2B5EF4-FFF2-40B4-BE49-F238E27FC236}">
                <a16:creationId xmlns:a16="http://schemas.microsoft.com/office/drawing/2014/main" id="{91596D37-9FEC-C25D-C088-0B2F46D98E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5896" y="3675508"/>
            <a:ext cx="3867832" cy="880549"/>
          </a:xfrm>
          <a:prstGeom prst="rect">
            <a:avLst/>
          </a:prstGeom>
        </p:spPr>
      </p:pic>
      <p:pic>
        <p:nvPicPr>
          <p:cNvPr id="22530" name="Picture 2">
            <a:extLst>
              <a:ext uri="{FF2B5EF4-FFF2-40B4-BE49-F238E27FC236}">
                <a16:creationId xmlns:a16="http://schemas.microsoft.com/office/drawing/2014/main" id="{4F46BDEC-FC42-2CDD-5444-B9E3E56212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2095" y="3675508"/>
            <a:ext cx="1094876" cy="937944"/>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7EAA33E7-5BD6-22B4-60D0-8AF17EC9D42E}"/>
              </a:ext>
            </a:extLst>
          </p:cNvPr>
          <p:cNvSpPr txBox="1"/>
          <p:nvPr/>
        </p:nvSpPr>
        <p:spPr>
          <a:xfrm>
            <a:off x="179912" y="1651382"/>
            <a:ext cx="1727792" cy="369332"/>
          </a:xfrm>
          <a:prstGeom prst="rect">
            <a:avLst/>
          </a:prstGeom>
          <a:noFill/>
        </p:spPr>
        <p:txBody>
          <a:bodyPr wrap="square">
            <a:spAutoFit/>
          </a:bodyPr>
          <a:lstStyle/>
          <a:p>
            <a:r>
              <a:rPr kumimoji="1"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）连续性</a:t>
            </a:r>
            <a:r>
              <a:rPr kumimoji="1" lang="en-US" altLang="zh-CN" sz="1800"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2n</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rgbClr val="C00000"/>
              </a:solidFill>
            </a:endParaRPr>
          </a:p>
        </p:txBody>
      </p:sp>
      <p:sp>
        <p:nvSpPr>
          <p:cNvPr id="23" name="文本框 22">
            <a:extLst>
              <a:ext uri="{FF2B5EF4-FFF2-40B4-BE49-F238E27FC236}">
                <a16:creationId xmlns:a16="http://schemas.microsoft.com/office/drawing/2014/main" id="{9FD8A0F8-DD02-8CEF-1593-02B4063DA464}"/>
              </a:ext>
            </a:extLst>
          </p:cNvPr>
          <p:cNvSpPr txBox="1"/>
          <p:nvPr/>
        </p:nvSpPr>
        <p:spPr>
          <a:xfrm>
            <a:off x="2020641" y="1666738"/>
            <a:ext cx="1656184" cy="369332"/>
          </a:xfrm>
          <a:prstGeom prst="rect">
            <a:avLst/>
          </a:prstGeom>
          <a:noFill/>
        </p:spPr>
        <p:txBody>
          <a:bodyPr wrap="square">
            <a:spAutoFit/>
          </a:bodyPr>
          <a:lstStyle/>
          <a:p>
            <a:r>
              <a:rPr kumimoji="1"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）光滑性</a:t>
            </a:r>
            <a:r>
              <a:rPr kumimoji="1" lang="en-US" altLang="zh-CN" sz="1800"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2n-2</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rgbClr val="C00000"/>
              </a:solidFill>
            </a:endParaRPr>
          </a:p>
        </p:txBody>
      </p:sp>
      <p:sp>
        <p:nvSpPr>
          <p:cNvPr id="24" name="文本框 23">
            <a:extLst>
              <a:ext uri="{FF2B5EF4-FFF2-40B4-BE49-F238E27FC236}">
                <a16:creationId xmlns:a16="http://schemas.microsoft.com/office/drawing/2014/main" id="{62B8F39F-0979-E605-B5A8-1D1B65A55411}"/>
              </a:ext>
            </a:extLst>
          </p:cNvPr>
          <p:cNvSpPr txBox="1"/>
          <p:nvPr/>
        </p:nvSpPr>
        <p:spPr>
          <a:xfrm>
            <a:off x="2020641" y="3520763"/>
            <a:ext cx="1656184" cy="369332"/>
          </a:xfrm>
          <a:prstGeom prst="rect">
            <a:avLst/>
          </a:prstGeom>
          <a:noFill/>
        </p:spPr>
        <p:txBody>
          <a:bodyPr wrap="square">
            <a:spAutoFit/>
          </a:bodyPr>
          <a:lstStyle/>
          <a:p>
            <a:r>
              <a:rPr kumimoji="1" lang="en-US" altLang="zh-CN"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）边界条件</a:t>
            </a:r>
            <a:r>
              <a:rPr kumimoji="1" lang="en-US" altLang="zh-CN" sz="1800"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1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rgbClr val="C00000"/>
              </a:solidFill>
            </a:endParaRPr>
          </a:p>
        </p:txBody>
      </p:sp>
      <p:sp>
        <p:nvSpPr>
          <p:cNvPr id="4" name="圆角矩形 3">
            <a:extLst>
              <a:ext uri="{FF2B5EF4-FFF2-40B4-BE49-F238E27FC236}">
                <a16:creationId xmlns:a16="http://schemas.microsoft.com/office/drawing/2014/main" id="{E28090B5-F2E9-5046-B0E7-4E41064D292F}"/>
              </a:ext>
            </a:extLst>
          </p:cNvPr>
          <p:cNvSpPr/>
          <p:nvPr/>
        </p:nvSpPr>
        <p:spPr>
          <a:xfrm>
            <a:off x="7596336" y="3520763"/>
            <a:ext cx="1440160" cy="12465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38329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BC67E7-B477-CAF0-29A5-0E8AAD474F28}"/>
              </a:ext>
            </a:extLst>
          </p:cNvPr>
          <p:cNvSpPr/>
          <p:nvPr/>
        </p:nvSpPr>
        <p:spPr>
          <a:xfrm>
            <a:off x="395536" y="194945"/>
            <a:ext cx="5328592" cy="574709"/>
          </a:xfrm>
          <a:prstGeom prst="rect">
            <a:avLst/>
          </a:prstGeom>
        </p:spPr>
        <p:txBody>
          <a:bodyPr wrap="square">
            <a:spAutoFit/>
          </a:bodyPr>
          <a:lstStyle/>
          <a:p>
            <a:pPr fontAlgn="base">
              <a:lnSpc>
                <a:spcPct val="150000"/>
              </a:lnSpc>
              <a:spcBef>
                <a:spcPct val="0"/>
              </a:spcBef>
              <a:spcAft>
                <a:spcPct val="0"/>
              </a:spcAft>
            </a:pPr>
            <a:r>
              <a:rPr lang="en-US" altLang="zh-CN" sz="2400" b="1" dirty="0" err="1">
                <a:solidFill>
                  <a:srgbClr val="630D5F"/>
                </a:solidFill>
                <a:latin typeface="Times New Roman" panose="02020603050405020304" pitchFamily="18" charset="0"/>
                <a:ea typeface="宋体" panose="02010600030101010101" pitchFamily="2" charset="-122"/>
                <a:cs typeface="Times New Roman" panose="02020603050405020304" pitchFamily="18" charset="0"/>
              </a:rPr>
              <a:t>Matlab</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实现</a:t>
            </a:r>
          </a:p>
        </p:txBody>
      </p:sp>
      <p:sp>
        <p:nvSpPr>
          <p:cNvPr id="3" name="灯片编号占位符 2">
            <a:extLst>
              <a:ext uri="{FF2B5EF4-FFF2-40B4-BE49-F238E27FC236}">
                <a16:creationId xmlns:a16="http://schemas.microsoft.com/office/drawing/2014/main" id="{2DB0C965-9FE3-4E9E-3FAA-DA4C16D50872}"/>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9</a:t>
            </a:fld>
            <a:endParaRPr lang="zh-CN" altLang="en-US" dirty="0">
              <a:solidFill>
                <a:prstClr val="black">
                  <a:tint val="75000"/>
                </a:prstClr>
              </a:solidFill>
            </a:endParaRPr>
          </a:p>
        </p:txBody>
      </p:sp>
      <p:sp>
        <p:nvSpPr>
          <p:cNvPr id="8" name="文本框 7">
            <a:extLst>
              <a:ext uri="{FF2B5EF4-FFF2-40B4-BE49-F238E27FC236}">
                <a16:creationId xmlns:a16="http://schemas.microsoft.com/office/drawing/2014/main" id="{44B31A7A-43FB-A07A-0B1C-6B9CCE942F04}"/>
              </a:ext>
            </a:extLst>
          </p:cNvPr>
          <p:cNvSpPr txBox="1"/>
          <p:nvPr/>
        </p:nvSpPr>
        <p:spPr>
          <a:xfrm>
            <a:off x="4871827" y="1457291"/>
            <a:ext cx="3588605" cy="2677656"/>
          </a:xfrm>
          <a:prstGeom prst="rect">
            <a:avLst/>
          </a:prstGeom>
          <a:noFill/>
        </p:spPr>
        <p:txBody>
          <a:bodyPr wrap="square">
            <a:spAutoFit/>
          </a:bodyPr>
          <a:lstStyle/>
          <a:p>
            <a:r>
              <a:rPr lang="en" altLang="zh-CN" sz="1200" b="0" i="0" dirty="0">
                <a:effectLst/>
                <a:latin typeface="Menlo" panose="020B0609030804020204" pitchFamily="49" charset="0"/>
              </a:rPr>
              <a:t>x0=-15:2:15;</a:t>
            </a:r>
          </a:p>
          <a:p>
            <a:r>
              <a:rPr lang="en" altLang="zh-CN" sz="1200" b="0" i="0" dirty="0">
                <a:effectLst/>
                <a:latin typeface="Menlo" panose="020B0609030804020204" pitchFamily="49" charset="0"/>
              </a:rPr>
              <a:t>y0=sin(x0)./x0;</a:t>
            </a:r>
          </a:p>
          <a:p>
            <a:r>
              <a:rPr lang="en" altLang="zh-CN" sz="1200" b="0" i="0" dirty="0">
                <a:effectLst/>
                <a:latin typeface="Menlo" panose="020B0609030804020204" pitchFamily="49" charset="0"/>
              </a:rPr>
              <a:t>x=-15:0.1:15;</a:t>
            </a:r>
          </a:p>
          <a:p>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y1=lagr1(x0,y0,x);</a:t>
            </a:r>
          </a:p>
          <a:p>
            <a:r>
              <a:rPr lang="en" altLang="zh-CN" sz="1200" b="0" i="0" dirty="0">
                <a:effectLst/>
                <a:latin typeface="Menlo" panose="020B0609030804020204" pitchFamily="49" charset="0"/>
              </a:rPr>
              <a:t>plot(x0,y0,</a:t>
            </a:r>
            <a:r>
              <a:rPr lang="en" altLang="zh-CN" sz="1200" b="0" i="0" dirty="0">
                <a:solidFill>
                  <a:srgbClr val="A709F5"/>
                </a:solidFill>
                <a:effectLst/>
                <a:latin typeface="Menlo" panose="020B0609030804020204" pitchFamily="49" charset="0"/>
              </a:rPr>
              <a:t>'o'</a:t>
            </a:r>
            <a:r>
              <a:rPr lang="en" altLang="zh-CN" sz="1200" b="0" i="0" dirty="0">
                <a:effectLst/>
                <a:latin typeface="Menlo" panose="020B0609030804020204" pitchFamily="49" charset="0"/>
              </a:rPr>
              <a:t>,x,y1,</a:t>
            </a:r>
            <a:r>
              <a:rPr lang="en" altLang="zh-CN" sz="1200" b="0" i="0" dirty="0">
                <a:solidFill>
                  <a:srgbClr val="A709F5"/>
                </a:solidFill>
                <a:effectLst/>
                <a:latin typeface="Menlo" panose="020B0609030804020204" pitchFamily="49" charset="0"/>
              </a:rPr>
              <a:t>'-.b'</a:t>
            </a:r>
            <a:r>
              <a:rPr lang="en" altLang="zh-CN" sz="1200" b="0" i="0" dirty="0">
                <a:effectLst/>
                <a:latin typeface="Menlo" panose="020B0609030804020204" pitchFamily="49" charset="0"/>
              </a:rPr>
              <a:t>);</a:t>
            </a:r>
          </a:p>
          <a:p>
            <a:r>
              <a:rPr lang="en" altLang="zh-CN" sz="1200" b="0" i="0" dirty="0">
                <a:effectLst/>
                <a:latin typeface="Menlo" panose="020B0609030804020204" pitchFamily="49" charset="0"/>
              </a:rPr>
              <a:t>hold </a:t>
            </a:r>
            <a:r>
              <a:rPr lang="en" altLang="zh-CN" sz="1200" b="0" i="0" dirty="0">
                <a:solidFill>
                  <a:srgbClr val="A709F5"/>
                </a:solidFill>
                <a:effectLst/>
                <a:latin typeface="Menlo" panose="020B0609030804020204" pitchFamily="49" charset="0"/>
              </a:rPr>
              <a:t>on</a:t>
            </a:r>
            <a:r>
              <a:rPr lang="en" altLang="zh-CN" sz="1200" b="0" i="0" dirty="0">
                <a:effectLst/>
                <a:latin typeface="Menlo" panose="020B0609030804020204" pitchFamily="49" charset="0"/>
              </a:rPr>
              <a:t>;</a:t>
            </a:r>
          </a:p>
          <a:p>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y2=interp1(x0,y0,x);</a:t>
            </a:r>
          </a:p>
          <a:p>
            <a:r>
              <a:rPr lang="en" altLang="zh-CN" sz="1200" b="0" i="0" dirty="0">
                <a:effectLst/>
                <a:latin typeface="Menlo" panose="020B0609030804020204" pitchFamily="49" charset="0"/>
              </a:rPr>
              <a:t>plot(x,y2,</a:t>
            </a:r>
            <a:r>
              <a:rPr lang="en" altLang="zh-CN" sz="1200" b="0" i="0" dirty="0">
                <a:solidFill>
                  <a:srgbClr val="A709F5"/>
                </a:solidFill>
                <a:effectLst/>
                <a:latin typeface="Menlo" panose="020B0609030804020204" pitchFamily="49" charset="0"/>
              </a:rPr>
              <a:t>'-r'</a:t>
            </a:r>
            <a:r>
              <a:rPr lang="en" altLang="zh-CN" sz="1200" b="0" i="0" dirty="0">
                <a:effectLst/>
                <a:latin typeface="Menlo" panose="020B0609030804020204" pitchFamily="49" charset="0"/>
              </a:rPr>
              <a:t>);</a:t>
            </a:r>
          </a:p>
          <a:p>
            <a:r>
              <a:rPr lang="en" altLang="zh-CN" sz="1200" b="0" i="0" dirty="0">
                <a:effectLst/>
                <a:latin typeface="Menlo" panose="020B0609030804020204" pitchFamily="49" charset="0"/>
              </a:rPr>
              <a:t>hold </a:t>
            </a:r>
            <a:r>
              <a:rPr lang="en" altLang="zh-CN" sz="1200" b="0" i="0" dirty="0">
                <a:solidFill>
                  <a:srgbClr val="A709F5"/>
                </a:solidFill>
                <a:effectLst/>
                <a:latin typeface="Menlo" panose="020B0609030804020204" pitchFamily="49" charset="0"/>
              </a:rPr>
              <a:t>on</a:t>
            </a:r>
            <a:r>
              <a:rPr lang="en" altLang="zh-CN" sz="1200" b="0" i="0" dirty="0">
                <a:effectLst/>
                <a:latin typeface="Menlo" panose="020B0609030804020204" pitchFamily="49" charset="0"/>
              </a:rPr>
              <a:t>;</a:t>
            </a:r>
          </a:p>
          <a:p>
            <a:endParaRPr lang="en" altLang="zh-CN" sz="1200" b="0" i="0" dirty="0">
              <a:effectLst/>
              <a:latin typeface="Menlo" panose="020B0609030804020204" pitchFamily="49" charset="0"/>
            </a:endParaRPr>
          </a:p>
          <a:p>
            <a:r>
              <a:rPr lang="en" altLang="zh-CN" sz="1200" b="0" i="0" dirty="0">
                <a:effectLst/>
                <a:latin typeface="Menlo" panose="020B0609030804020204" pitchFamily="49" charset="0"/>
              </a:rPr>
              <a:t>y3=interp1(x0,y0,x,</a:t>
            </a:r>
            <a:r>
              <a:rPr lang="en" altLang="zh-CN" sz="1200" b="0" i="0" dirty="0">
                <a:solidFill>
                  <a:srgbClr val="A709F5"/>
                </a:solidFill>
                <a:effectLst/>
                <a:latin typeface="Menlo" panose="020B0609030804020204" pitchFamily="49" charset="0"/>
              </a:rPr>
              <a:t>'spline'</a:t>
            </a:r>
            <a:r>
              <a:rPr lang="en" altLang="zh-CN" sz="1200" b="0" i="0" dirty="0">
                <a:effectLst/>
                <a:latin typeface="Menlo" panose="020B0609030804020204" pitchFamily="49" charset="0"/>
              </a:rPr>
              <a:t>);</a:t>
            </a:r>
          </a:p>
          <a:p>
            <a:r>
              <a:rPr lang="en" altLang="zh-CN" sz="1200" b="0" i="0" dirty="0">
                <a:effectLst/>
                <a:latin typeface="Menlo" panose="020B0609030804020204" pitchFamily="49" charset="0"/>
              </a:rPr>
              <a:t>plot(x,y3,</a:t>
            </a:r>
            <a:r>
              <a:rPr lang="en" altLang="zh-CN" sz="1200" b="0" i="0" dirty="0">
                <a:solidFill>
                  <a:srgbClr val="A709F5"/>
                </a:solidFill>
                <a:effectLst/>
                <a:latin typeface="Menlo" panose="020B0609030804020204" pitchFamily="49" charset="0"/>
              </a:rPr>
              <a:t>'-k'</a:t>
            </a:r>
            <a:r>
              <a:rPr lang="en" altLang="zh-CN" sz="1200" b="0" i="0" dirty="0">
                <a:effectLst/>
                <a:latin typeface="Menlo" panose="020B0609030804020204" pitchFamily="49" charset="0"/>
              </a:rPr>
              <a:t>);</a:t>
            </a:r>
          </a:p>
        </p:txBody>
      </p:sp>
      <p:pic>
        <p:nvPicPr>
          <p:cNvPr id="6" name="图片 5">
            <a:extLst>
              <a:ext uri="{FF2B5EF4-FFF2-40B4-BE49-F238E27FC236}">
                <a16:creationId xmlns:a16="http://schemas.microsoft.com/office/drawing/2014/main" id="{5061CD9D-7E5A-EFA6-E689-6E646865C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347614"/>
            <a:ext cx="3588605" cy="2820673"/>
          </a:xfrm>
          <a:prstGeom prst="rect">
            <a:avLst/>
          </a:prstGeom>
        </p:spPr>
      </p:pic>
    </p:spTree>
    <p:extLst>
      <p:ext uri="{BB962C8B-B14F-4D97-AF65-F5344CB8AC3E}">
        <p14:creationId xmlns:p14="http://schemas.microsoft.com/office/powerpoint/2010/main" val="33328831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JjOTFmM2U0OTNlMDBmNWY1YTQyNjhhM2Y4ZGQwMWE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35400</TotalTime>
  <Words>4922</Words>
  <Application>Microsoft Macintosh PowerPoint</Application>
  <PresentationFormat>全屏显示(16:9)</PresentationFormat>
  <Paragraphs>875</Paragraphs>
  <Slides>69</Slides>
  <Notes>67</Notes>
  <HiddenSlides>0</HiddenSlides>
  <MMClips>0</MMClips>
  <ScaleCrop>false</ScaleCrop>
  <HeadingPairs>
    <vt:vector size="8" baseType="variant">
      <vt:variant>
        <vt:lpstr>已用的字体</vt:lpstr>
      </vt:variant>
      <vt:variant>
        <vt:i4>19</vt:i4>
      </vt:variant>
      <vt:variant>
        <vt:lpstr>主题</vt:lpstr>
      </vt:variant>
      <vt:variant>
        <vt:i4>3</vt:i4>
      </vt:variant>
      <vt:variant>
        <vt:lpstr>嵌入 OLE 服务器</vt:lpstr>
      </vt:variant>
      <vt:variant>
        <vt:i4>1</vt:i4>
      </vt:variant>
      <vt:variant>
        <vt:lpstr>幻灯片标题</vt:lpstr>
      </vt:variant>
      <vt:variant>
        <vt:i4>69</vt:i4>
      </vt:variant>
    </vt:vector>
  </HeadingPairs>
  <TitlesOfParts>
    <vt:vector size="92" baseType="lpstr">
      <vt:lpstr>等线</vt:lpstr>
      <vt:lpstr>方正小标宋简体</vt:lpstr>
      <vt:lpstr>华文新魏</vt:lpstr>
      <vt:lpstr>楷体_GB2312</vt:lpstr>
      <vt:lpstr>隶书</vt:lpstr>
      <vt:lpstr>宋体</vt:lpstr>
      <vt:lpstr>宋体</vt:lpstr>
      <vt:lpstr>Microsoft YaHei</vt:lpstr>
      <vt:lpstr>Microsoft YaHei</vt:lpstr>
      <vt:lpstr>Heiti SC Medium</vt:lpstr>
      <vt:lpstr>Heiti SC Medium</vt:lpstr>
      <vt:lpstr>Arial</vt:lpstr>
      <vt:lpstr>Book Antiqua</vt:lpstr>
      <vt:lpstr>Calibri</vt:lpstr>
      <vt:lpstr>Georgia</vt:lpstr>
      <vt:lpstr>Menlo</vt:lpstr>
      <vt:lpstr>Roboto</vt:lpstr>
      <vt:lpstr>Times New Roman</vt:lpstr>
      <vt:lpstr>Wingdings</vt:lpstr>
      <vt:lpstr>Office 主题​​</vt:lpstr>
      <vt:lpstr>1_Office 主题​​</vt:lpstr>
      <vt:lpstr>3_Office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范利群</dc:creator>
  <cp:lastModifiedBy>K Z</cp:lastModifiedBy>
  <cp:revision>1245</cp:revision>
  <dcterms:created xsi:type="dcterms:W3CDTF">2019-07-09T19:19:00Z</dcterms:created>
  <dcterms:modified xsi:type="dcterms:W3CDTF">2024-10-13T08:23:10Z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394297376_btnclosed</vt:lpwstr>
  </property>
  <property fmtid="{D5CDD505-2E9C-101B-9397-08002B2CF9AE}" pid="3" name="KSOProductBuildVer">
    <vt:lpwstr>2052-12.1.0.16388</vt:lpwstr>
  </property>
  <property fmtid="{D5CDD505-2E9C-101B-9397-08002B2CF9AE}" pid="4" name="ICV">
    <vt:lpwstr>C0DBDE7E3A2D4F4C84FC7BA13130DBAF_13</vt:lpwstr>
  </property>
</Properties>
</file>